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847" r:id="rId5"/>
  </p:sldMasterIdLst>
  <p:notesMasterIdLst>
    <p:notesMasterId r:id="rId22"/>
  </p:notesMasterIdLst>
  <p:sldIdLst>
    <p:sldId id="326" r:id="rId6"/>
    <p:sldId id="477" r:id="rId7"/>
    <p:sldId id="461" r:id="rId8"/>
    <p:sldId id="462" r:id="rId9"/>
    <p:sldId id="464" r:id="rId10"/>
    <p:sldId id="465" r:id="rId11"/>
    <p:sldId id="463" r:id="rId12"/>
    <p:sldId id="466" r:id="rId13"/>
    <p:sldId id="468" r:id="rId14"/>
    <p:sldId id="467" r:id="rId15"/>
    <p:sldId id="469" r:id="rId16"/>
    <p:sldId id="470" r:id="rId17"/>
    <p:sldId id="471" r:id="rId18"/>
    <p:sldId id="472" r:id="rId19"/>
    <p:sldId id="476" r:id="rId20"/>
    <p:sldId id="32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7715" autoAdjust="0"/>
  </p:normalViewPr>
  <p:slideViewPr>
    <p:cSldViewPr>
      <p:cViewPr varScale="1">
        <p:scale>
          <a:sx n="69" d="100"/>
          <a:sy n="69" d="100"/>
        </p:scale>
        <p:origin x="-9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727950-AC9F-4611-8CB4-E167F35C3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3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59706E-AF05-4EC8-A9F3-BDEDB6052F7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6FB6BA9F-BEBF-4048-AFDC-940AD0F2D62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3023E7-13DB-434B-A7AB-8BABA50A48FD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A6BFD8-9C9A-4EAE-8D25-203F447BEC28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046D6D-8369-4E65-AB33-B35DD9B6B30A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0E5DFE-8A46-481A-9F99-BE5EB0D06F76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0E5DFE-8A46-481A-9F99-BE5EB0D06F76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B61F6F-5250-4EA0-8FDB-6993A240049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8AB577CA-861D-4BE4-A184-779A4B384FFD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838A6-54CC-4643-9F48-6EF9F4D20109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5800"/>
            <a:ext cx="4568825" cy="3427413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4989"/>
            <a:ext cx="54864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095527-BF12-4F2F-B872-C6EA02BCDE5E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DFC56C-ABC0-4A93-AF2E-29FA2C7CD92F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97CA81-B2F8-4D80-8EC1-5A3687805F79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601C19-D354-4E01-94A9-11E86B24229C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52D8B0-79DB-4CA3-8B82-895E1BD7F8D9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67E745D-5398-4B3D-A09C-A939D045BA01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610EEA-55D4-48B3-B423-654ED4D2FEEB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0904-378C-4ECA-82E9-6CF5D3823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7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E16F-AED2-4089-B309-A9B4F7672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26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5EE9-400C-410A-AB20-8337D5AD98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1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88913"/>
            <a:ext cx="2124075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198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D8B5-836B-48BF-8665-072DE1B1E7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60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41719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03738" y="1484313"/>
            <a:ext cx="41719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79388" y="3829050"/>
            <a:ext cx="4171950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3738" y="3829050"/>
            <a:ext cx="4171950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A854-1B1C-4783-AB62-7C12F5A86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13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9388" y="188913"/>
            <a:ext cx="8496300" cy="5832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C6CAA-A13E-4842-A29F-8CED83D7B5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77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49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04975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38575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FF1F-B9E7-452D-AF37-E6329D04F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1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70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12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69465-29DE-440A-8B73-6E8A6070E9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43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56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8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9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56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1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5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4506-8E26-4D1B-A990-65DFECF84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85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1719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3738" y="1484313"/>
            <a:ext cx="41719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94D4-9262-4E56-AC43-7EB5478B1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3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E14D-548C-4276-9F5C-8C843A131A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3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7DBC-9CFD-426B-977B-E1B66CD5DE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0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72400" y="116632"/>
            <a:ext cx="9716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4915-55B2-4591-9301-0BD450ECD4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3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C9567-8ABE-4E74-820F-A415F74A99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8172400" y="116632"/>
            <a:ext cx="9716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172400" y="116632"/>
            <a:ext cx="9716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4703-19EB-4753-B1AD-1FA4F0D2E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1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4963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00" y="6524625"/>
            <a:ext cx="4048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fld id="{B46C9567-8ABE-4E74-820F-A415F74A99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 rot="-5400000">
            <a:off x="6169026" y="3227387"/>
            <a:ext cx="56626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800" smtClean="0">
                <a:solidFill>
                  <a:schemeClr val="bg2"/>
                </a:solidFill>
                <a:latin typeface="Arial Narrow" pitchFamily="34" charset="0"/>
              </a:rPr>
              <a:t>© 2010  Amadeus IT Group SA </a:t>
            </a: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6958013" y="6196013"/>
            <a:ext cx="1890712" cy="303212"/>
            <a:chOff x="342" y="3203"/>
            <a:chExt cx="2175" cy="348"/>
          </a:xfrm>
        </p:grpSpPr>
        <p:sp>
          <p:nvSpPr>
            <p:cNvPr id="1055" name="Freeform 7"/>
            <p:cNvSpPr>
              <a:spLocks/>
            </p:cNvSpPr>
            <p:nvPr/>
          </p:nvSpPr>
          <p:spPr bwMode="auto">
            <a:xfrm>
              <a:off x="626" y="3212"/>
              <a:ext cx="408" cy="336"/>
            </a:xfrm>
            <a:custGeom>
              <a:avLst/>
              <a:gdLst>
                <a:gd name="T0" fmla="*/ 123 w 532"/>
                <a:gd name="T1" fmla="*/ 14 h 438"/>
                <a:gd name="T2" fmla="*/ 123 w 532"/>
                <a:gd name="T3" fmla="*/ 10 h 438"/>
                <a:gd name="T4" fmla="*/ 127 w 532"/>
                <a:gd name="T5" fmla="*/ 6 h 438"/>
                <a:gd name="T6" fmla="*/ 130 w 532"/>
                <a:gd name="T7" fmla="*/ 4 h 438"/>
                <a:gd name="T8" fmla="*/ 136 w 532"/>
                <a:gd name="T9" fmla="*/ 3 h 438"/>
                <a:gd name="T10" fmla="*/ 106 w 532"/>
                <a:gd name="T11" fmla="*/ 0 h 438"/>
                <a:gd name="T12" fmla="*/ 36 w 532"/>
                <a:gd name="T13" fmla="*/ 0 h 438"/>
                <a:gd name="T14" fmla="*/ 4 w 532"/>
                <a:gd name="T15" fmla="*/ 3 h 438"/>
                <a:gd name="T16" fmla="*/ 8 w 532"/>
                <a:gd name="T17" fmla="*/ 3 h 438"/>
                <a:gd name="T18" fmla="*/ 14 w 532"/>
                <a:gd name="T19" fmla="*/ 5 h 438"/>
                <a:gd name="T20" fmla="*/ 17 w 532"/>
                <a:gd name="T21" fmla="*/ 8 h 438"/>
                <a:gd name="T22" fmla="*/ 18 w 532"/>
                <a:gd name="T23" fmla="*/ 12 h 438"/>
                <a:gd name="T24" fmla="*/ 13 w 532"/>
                <a:gd name="T25" fmla="*/ 97 h 438"/>
                <a:gd name="T26" fmla="*/ 13 w 532"/>
                <a:gd name="T27" fmla="*/ 99 h 438"/>
                <a:gd name="T28" fmla="*/ 12 w 532"/>
                <a:gd name="T29" fmla="*/ 104 h 438"/>
                <a:gd name="T30" fmla="*/ 9 w 532"/>
                <a:gd name="T31" fmla="*/ 110 h 438"/>
                <a:gd name="T32" fmla="*/ 3 w 532"/>
                <a:gd name="T33" fmla="*/ 113 h 438"/>
                <a:gd name="T34" fmla="*/ 0 w 532"/>
                <a:gd name="T35" fmla="*/ 115 h 438"/>
                <a:gd name="T36" fmla="*/ 35 w 532"/>
                <a:gd name="T37" fmla="*/ 113 h 438"/>
                <a:gd name="T38" fmla="*/ 31 w 532"/>
                <a:gd name="T39" fmla="*/ 113 h 438"/>
                <a:gd name="T40" fmla="*/ 25 w 532"/>
                <a:gd name="T41" fmla="*/ 110 h 438"/>
                <a:gd name="T42" fmla="*/ 21 w 532"/>
                <a:gd name="T43" fmla="*/ 104 h 438"/>
                <a:gd name="T44" fmla="*/ 21 w 532"/>
                <a:gd name="T45" fmla="*/ 97 h 438"/>
                <a:gd name="T46" fmla="*/ 63 w 532"/>
                <a:gd name="T47" fmla="*/ 117 h 438"/>
                <a:gd name="T48" fmla="*/ 105 w 532"/>
                <a:gd name="T49" fmla="*/ 23 h 438"/>
                <a:gd name="T50" fmla="*/ 111 w 532"/>
                <a:gd name="T51" fmla="*/ 97 h 438"/>
                <a:gd name="T52" fmla="*/ 110 w 532"/>
                <a:gd name="T53" fmla="*/ 105 h 438"/>
                <a:gd name="T54" fmla="*/ 107 w 532"/>
                <a:gd name="T55" fmla="*/ 110 h 438"/>
                <a:gd name="T56" fmla="*/ 102 w 532"/>
                <a:gd name="T57" fmla="*/ 113 h 438"/>
                <a:gd name="T58" fmla="*/ 100 w 532"/>
                <a:gd name="T59" fmla="*/ 115 h 438"/>
                <a:gd name="T60" fmla="*/ 141 w 532"/>
                <a:gd name="T61" fmla="*/ 113 h 438"/>
                <a:gd name="T62" fmla="*/ 138 w 532"/>
                <a:gd name="T63" fmla="*/ 113 h 438"/>
                <a:gd name="T64" fmla="*/ 133 w 532"/>
                <a:gd name="T65" fmla="*/ 110 h 438"/>
                <a:gd name="T66" fmla="*/ 130 w 532"/>
                <a:gd name="T67" fmla="*/ 105 h 438"/>
                <a:gd name="T68" fmla="*/ 129 w 532"/>
                <a:gd name="T69" fmla="*/ 100 h 438"/>
                <a:gd name="T70" fmla="*/ 123 w 532"/>
                <a:gd name="T71" fmla="*/ 14 h 4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2" h="438">
                  <a:moveTo>
                    <a:pt x="462" y="54"/>
                  </a:moveTo>
                  <a:lnTo>
                    <a:pt x="462" y="54"/>
                  </a:lnTo>
                  <a:lnTo>
                    <a:pt x="464" y="46"/>
                  </a:lnTo>
                  <a:lnTo>
                    <a:pt x="466" y="38"/>
                  </a:lnTo>
                  <a:lnTo>
                    <a:pt x="470" y="30"/>
                  </a:lnTo>
                  <a:lnTo>
                    <a:pt x="476" y="24"/>
                  </a:lnTo>
                  <a:lnTo>
                    <a:pt x="484" y="18"/>
                  </a:lnTo>
                  <a:lnTo>
                    <a:pt x="492" y="14"/>
                  </a:lnTo>
                  <a:lnTo>
                    <a:pt x="502" y="10"/>
                  </a:lnTo>
                  <a:lnTo>
                    <a:pt x="512" y="10"/>
                  </a:lnTo>
                  <a:lnTo>
                    <a:pt x="512" y="0"/>
                  </a:lnTo>
                  <a:lnTo>
                    <a:pt x="400" y="0"/>
                  </a:lnTo>
                  <a:lnTo>
                    <a:pt x="264" y="330"/>
                  </a:lnTo>
                  <a:lnTo>
                    <a:pt x="134" y="0"/>
                  </a:lnTo>
                  <a:lnTo>
                    <a:pt x="16" y="0"/>
                  </a:lnTo>
                  <a:lnTo>
                    <a:pt x="16" y="10"/>
                  </a:lnTo>
                  <a:lnTo>
                    <a:pt x="30" y="12"/>
                  </a:lnTo>
                  <a:lnTo>
                    <a:pt x="42" y="14"/>
                  </a:lnTo>
                  <a:lnTo>
                    <a:pt x="52" y="18"/>
                  </a:lnTo>
                  <a:lnTo>
                    <a:pt x="58" y="24"/>
                  </a:lnTo>
                  <a:lnTo>
                    <a:pt x="64" y="30"/>
                  </a:lnTo>
                  <a:lnTo>
                    <a:pt x="68" y="38"/>
                  </a:lnTo>
                  <a:lnTo>
                    <a:pt x="70" y="46"/>
                  </a:lnTo>
                  <a:lnTo>
                    <a:pt x="70" y="54"/>
                  </a:lnTo>
                  <a:lnTo>
                    <a:pt x="50" y="364"/>
                  </a:lnTo>
                  <a:lnTo>
                    <a:pt x="50" y="372"/>
                  </a:lnTo>
                  <a:lnTo>
                    <a:pt x="48" y="382"/>
                  </a:lnTo>
                  <a:lnTo>
                    <a:pt x="44" y="392"/>
                  </a:lnTo>
                  <a:lnTo>
                    <a:pt x="38" y="400"/>
                  </a:lnTo>
                  <a:lnTo>
                    <a:pt x="32" y="410"/>
                  </a:lnTo>
                  <a:lnTo>
                    <a:pt x="22" y="416"/>
                  </a:lnTo>
                  <a:lnTo>
                    <a:pt x="12" y="422"/>
                  </a:lnTo>
                  <a:lnTo>
                    <a:pt x="0" y="422"/>
                  </a:lnTo>
                  <a:lnTo>
                    <a:pt x="0" y="434"/>
                  </a:lnTo>
                  <a:lnTo>
                    <a:pt x="132" y="434"/>
                  </a:lnTo>
                  <a:lnTo>
                    <a:pt x="132" y="422"/>
                  </a:lnTo>
                  <a:lnTo>
                    <a:pt x="116" y="422"/>
                  </a:lnTo>
                  <a:lnTo>
                    <a:pt x="104" y="416"/>
                  </a:lnTo>
                  <a:lnTo>
                    <a:pt x="94" y="410"/>
                  </a:lnTo>
                  <a:lnTo>
                    <a:pt x="88" y="402"/>
                  </a:lnTo>
                  <a:lnTo>
                    <a:pt x="82" y="392"/>
                  </a:lnTo>
                  <a:lnTo>
                    <a:pt x="80" y="382"/>
                  </a:lnTo>
                  <a:lnTo>
                    <a:pt x="78" y="364"/>
                  </a:lnTo>
                  <a:lnTo>
                    <a:pt x="94" y="86"/>
                  </a:lnTo>
                  <a:lnTo>
                    <a:pt x="236" y="438"/>
                  </a:lnTo>
                  <a:lnTo>
                    <a:pt x="246" y="438"/>
                  </a:lnTo>
                  <a:lnTo>
                    <a:pt x="396" y="86"/>
                  </a:lnTo>
                  <a:lnTo>
                    <a:pt x="418" y="364"/>
                  </a:lnTo>
                  <a:lnTo>
                    <a:pt x="416" y="384"/>
                  </a:lnTo>
                  <a:lnTo>
                    <a:pt x="414" y="394"/>
                  </a:lnTo>
                  <a:lnTo>
                    <a:pt x="410" y="404"/>
                  </a:lnTo>
                  <a:lnTo>
                    <a:pt x="404" y="412"/>
                  </a:lnTo>
                  <a:lnTo>
                    <a:pt x="396" y="418"/>
                  </a:lnTo>
                  <a:lnTo>
                    <a:pt x="386" y="422"/>
                  </a:lnTo>
                  <a:lnTo>
                    <a:pt x="374" y="422"/>
                  </a:lnTo>
                  <a:lnTo>
                    <a:pt x="374" y="434"/>
                  </a:lnTo>
                  <a:lnTo>
                    <a:pt x="532" y="434"/>
                  </a:lnTo>
                  <a:lnTo>
                    <a:pt x="532" y="422"/>
                  </a:lnTo>
                  <a:lnTo>
                    <a:pt x="520" y="422"/>
                  </a:lnTo>
                  <a:lnTo>
                    <a:pt x="510" y="418"/>
                  </a:lnTo>
                  <a:lnTo>
                    <a:pt x="502" y="412"/>
                  </a:lnTo>
                  <a:lnTo>
                    <a:pt x="494" y="404"/>
                  </a:lnTo>
                  <a:lnTo>
                    <a:pt x="490" y="396"/>
                  </a:lnTo>
                  <a:lnTo>
                    <a:pt x="486" y="386"/>
                  </a:lnTo>
                  <a:lnTo>
                    <a:pt x="484" y="376"/>
                  </a:lnTo>
                  <a:lnTo>
                    <a:pt x="482" y="364"/>
                  </a:lnTo>
                  <a:lnTo>
                    <a:pt x="462" y="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8"/>
            <p:cNvSpPr>
              <a:spLocks/>
            </p:cNvSpPr>
            <p:nvPr/>
          </p:nvSpPr>
          <p:spPr bwMode="auto">
            <a:xfrm>
              <a:off x="2313" y="3203"/>
              <a:ext cx="204" cy="348"/>
            </a:xfrm>
            <a:custGeom>
              <a:avLst/>
              <a:gdLst>
                <a:gd name="T0" fmla="*/ 2 w 266"/>
                <a:gd name="T1" fmla="*/ 119 h 454"/>
                <a:gd name="T2" fmla="*/ 3 w 266"/>
                <a:gd name="T3" fmla="*/ 117 h 454"/>
                <a:gd name="T4" fmla="*/ 5 w 266"/>
                <a:gd name="T5" fmla="*/ 114 h 454"/>
                <a:gd name="T6" fmla="*/ 9 w 266"/>
                <a:gd name="T7" fmla="*/ 114 h 454"/>
                <a:gd name="T8" fmla="*/ 22 w 266"/>
                <a:gd name="T9" fmla="*/ 119 h 454"/>
                <a:gd name="T10" fmla="*/ 36 w 266"/>
                <a:gd name="T11" fmla="*/ 120 h 454"/>
                <a:gd name="T12" fmla="*/ 39 w 266"/>
                <a:gd name="T13" fmla="*/ 120 h 454"/>
                <a:gd name="T14" fmla="*/ 48 w 266"/>
                <a:gd name="T15" fmla="*/ 118 h 454"/>
                <a:gd name="T16" fmla="*/ 54 w 266"/>
                <a:gd name="T17" fmla="*/ 114 h 454"/>
                <a:gd name="T18" fmla="*/ 59 w 266"/>
                <a:gd name="T19" fmla="*/ 110 h 454"/>
                <a:gd name="T20" fmla="*/ 65 w 266"/>
                <a:gd name="T21" fmla="*/ 103 h 454"/>
                <a:gd name="T22" fmla="*/ 70 w 266"/>
                <a:gd name="T23" fmla="*/ 90 h 454"/>
                <a:gd name="T24" fmla="*/ 71 w 266"/>
                <a:gd name="T25" fmla="*/ 84 h 454"/>
                <a:gd name="T26" fmla="*/ 70 w 266"/>
                <a:gd name="T27" fmla="*/ 78 h 454"/>
                <a:gd name="T28" fmla="*/ 67 w 266"/>
                <a:gd name="T29" fmla="*/ 74 h 454"/>
                <a:gd name="T30" fmla="*/ 61 w 266"/>
                <a:gd name="T31" fmla="*/ 63 h 454"/>
                <a:gd name="T32" fmla="*/ 49 w 266"/>
                <a:gd name="T33" fmla="*/ 54 h 454"/>
                <a:gd name="T34" fmla="*/ 32 w 266"/>
                <a:gd name="T35" fmla="*/ 46 h 454"/>
                <a:gd name="T36" fmla="*/ 27 w 266"/>
                <a:gd name="T37" fmla="*/ 44 h 454"/>
                <a:gd name="T38" fmla="*/ 21 w 266"/>
                <a:gd name="T39" fmla="*/ 39 h 454"/>
                <a:gd name="T40" fmla="*/ 18 w 266"/>
                <a:gd name="T41" fmla="*/ 34 h 454"/>
                <a:gd name="T42" fmla="*/ 17 w 266"/>
                <a:gd name="T43" fmla="*/ 27 h 454"/>
                <a:gd name="T44" fmla="*/ 18 w 266"/>
                <a:gd name="T45" fmla="*/ 23 h 454"/>
                <a:gd name="T46" fmla="*/ 20 w 266"/>
                <a:gd name="T47" fmla="*/ 16 h 454"/>
                <a:gd name="T48" fmla="*/ 26 w 266"/>
                <a:gd name="T49" fmla="*/ 11 h 454"/>
                <a:gd name="T50" fmla="*/ 32 w 266"/>
                <a:gd name="T51" fmla="*/ 7 h 454"/>
                <a:gd name="T52" fmla="*/ 36 w 266"/>
                <a:gd name="T53" fmla="*/ 6 h 454"/>
                <a:gd name="T54" fmla="*/ 46 w 266"/>
                <a:gd name="T55" fmla="*/ 8 h 454"/>
                <a:gd name="T56" fmla="*/ 54 w 266"/>
                <a:gd name="T57" fmla="*/ 14 h 454"/>
                <a:gd name="T58" fmla="*/ 59 w 266"/>
                <a:gd name="T59" fmla="*/ 21 h 454"/>
                <a:gd name="T60" fmla="*/ 62 w 266"/>
                <a:gd name="T61" fmla="*/ 32 h 454"/>
                <a:gd name="T62" fmla="*/ 64 w 266"/>
                <a:gd name="T63" fmla="*/ 2 h 454"/>
                <a:gd name="T64" fmla="*/ 62 w 266"/>
                <a:gd name="T65" fmla="*/ 2 h 454"/>
                <a:gd name="T66" fmla="*/ 59 w 266"/>
                <a:gd name="T67" fmla="*/ 3 h 454"/>
                <a:gd name="T68" fmla="*/ 54 w 266"/>
                <a:gd name="T69" fmla="*/ 3 h 454"/>
                <a:gd name="T70" fmla="*/ 41 w 266"/>
                <a:gd name="T71" fmla="*/ 2 h 454"/>
                <a:gd name="T72" fmla="*/ 34 w 266"/>
                <a:gd name="T73" fmla="*/ 0 h 454"/>
                <a:gd name="T74" fmla="*/ 28 w 266"/>
                <a:gd name="T75" fmla="*/ 2 h 454"/>
                <a:gd name="T76" fmla="*/ 16 w 266"/>
                <a:gd name="T77" fmla="*/ 6 h 454"/>
                <a:gd name="T78" fmla="*/ 8 w 266"/>
                <a:gd name="T79" fmla="*/ 14 h 454"/>
                <a:gd name="T80" fmla="*/ 4 w 266"/>
                <a:gd name="T81" fmla="*/ 26 h 454"/>
                <a:gd name="T82" fmla="*/ 3 w 266"/>
                <a:gd name="T83" fmla="*/ 32 h 454"/>
                <a:gd name="T84" fmla="*/ 3 w 266"/>
                <a:gd name="T85" fmla="*/ 39 h 454"/>
                <a:gd name="T86" fmla="*/ 7 w 266"/>
                <a:gd name="T87" fmla="*/ 49 h 454"/>
                <a:gd name="T88" fmla="*/ 15 w 266"/>
                <a:gd name="T89" fmla="*/ 57 h 454"/>
                <a:gd name="T90" fmla="*/ 29 w 266"/>
                <a:gd name="T91" fmla="*/ 66 h 454"/>
                <a:gd name="T92" fmla="*/ 43 w 266"/>
                <a:gd name="T93" fmla="*/ 74 h 454"/>
                <a:gd name="T94" fmla="*/ 51 w 266"/>
                <a:gd name="T95" fmla="*/ 80 h 454"/>
                <a:gd name="T96" fmla="*/ 54 w 266"/>
                <a:gd name="T97" fmla="*/ 90 h 454"/>
                <a:gd name="T98" fmla="*/ 55 w 266"/>
                <a:gd name="T99" fmla="*/ 94 h 454"/>
                <a:gd name="T100" fmla="*/ 53 w 266"/>
                <a:gd name="T101" fmla="*/ 101 h 454"/>
                <a:gd name="T102" fmla="*/ 48 w 266"/>
                <a:gd name="T103" fmla="*/ 107 h 454"/>
                <a:gd name="T104" fmla="*/ 41 w 266"/>
                <a:gd name="T105" fmla="*/ 111 h 454"/>
                <a:gd name="T106" fmla="*/ 34 w 266"/>
                <a:gd name="T107" fmla="*/ 113 h 454"/>
                <a:gd name="T108" fmla="*/ 27 w 266"/>
                <a:gd name="T109" fmla="*/ 112 h 454"/>
                <a:gd name="T110" fmla="*/ 21 w 266"/>
                <a:gd name="T111" fmla="*/ 110 h 454"/>
                <a:gd name="T112" fmla="*/ 16 w 266"/>
                <a:gd name="T113" fmla="*/ 108 h 454"/>
                <a:gd name="T114" fmla="*/ 9 w 266"/>
                <a:gd name="T115" fmla="*/ 100 h 454"/>
                <a:gd name="T116" fmla="*/ 5 w 266"/>
                <a:gd name="T117" fmla="*/ 90 h 454"/>
                <a:gd name="T118" fmla="*/ 2 w 266"/>
                <a:gd name="T119" fmla="*/ 84 h 454"/>
                <a:gd name="T120" fmla="*/ 0 w 266"/>
                <a:gd name="T121" fmla="*/ 119 h 45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66" h="454">
                  <a:moveTo>
                    <a:pt x="0" y="448"/>
                  </a:moveTo>
                  <a:lnTo>
                    <a:pt x="8" y="448"/>
                  </a:lnTo>
                  <a:lnTo>
                    <a:pt x="10" y="442"/>
                  </a:lnTo>
                  <a:lnTo>
                    <a:pt x="14" y="438"/>
                  </a:lnTo>
                  <a:lnTo>
                    <a:pt x="18" y="434"/>
                  </a:lnTo>
                  <a:lnTo>
                    <a:pt x="22" y="432"/>
                  </a:lnTo>
                  <a:lnTo>
                    <a:pt x="32" y="434"/>
                  </a:lnTo>
                  <a:lnTo>
                    <a:pt x="46" y="436"/>
                  </a:lnTo>
                  <a:lnTo>
                    <a:pt x="84" y="448"/>
                  </a:lnTo>
                  <a:lnTo>
                    <a:pt x="108" y="452"/>
                  </a:lnTo>
                  <a:lnTo>
                    <a:pt x="134" y="454"/>
                  </a:lnTo>
                  <a:lnTo>
                    <a:pt x="150" y="452"/>
                  </a:lnTo>
                  <a:lnTo>
                    <a:pt x="164" y="450"/>
                  </a:lnTo>
                  <a:lnTo>
                    <a:pt x="178" y="446"/>
                  </a:lnTo>
                  <a:lnTo>
                    <a:pt x="190" y="440"/>
                  </a:lnTo>
                  <a:lnTo>
                    <a:pt x="202" y="434"/>
                  </a:lnTo>
                  <a:lnTo>
                    <a:pt x="214" y="426"/>
                  </a:lnTo>
                  <a:lnTo>
                    <a:pt x="224" y="418"/>
                  </a:lnTo>
                  <a:lnTo>
                    <a:pt x="232" y="408"/>
                  </a:lnTo>
                  <a:lnTo>
                    <a:pt x="246" y="388"/>
                  </a:lnTo>
                  <a:lnTo>
                    <a:pt x="258" y="366"/>
                  </a:lnTo>
                  <a:lnTo>
                    <a:pt x="264" y="342"/>
                  </a:lnTo>
                  <a:lnTo>
                    <a:pt x="266" y="320"/>
                  </a:lnTo>
                  <a:lnTo>
                    <a:pt x="264" y="308"/>
                  </a:lnTo>
                  <a:lnTo>
                    <a:pt x="264" y="296"/>
                  </a:lnTo>
                  <a:lnTo>
                    <a:pt x="260" y="286"/>
                  </a:lnTo>
                  <a:lnTo>
                    <a:pt x="256" y="276"/>
                  </a:lnTo>
                  <a:lnTo>
                    <a:pt x="244" y="256"/>
                  </a:lnTo>
                  <a:lnTo>
                    <a:pt x="230" y="238"/>
                  </a:lnTo>
                  <a:lnTo>
                    <a:pt x="208" y="222"/>
                  </a:lnTo>
                  <a:lnTo>
                    <a:pt x="184" y="206"/>
                  </a:lnTo>
                  <a:lnTo>
                    <a:pt x="156" y="190"/>
                  </a:lnTo>
                  <a:lnTo>
                    <a:pt x="122" y="174"/>
                  </a:lnTo>
                  <a:lnTo>
                    <a:pt x="100" y="164"/>
                  </a:lnTo>
                  <a:lnTo>
                    <a:pt x="92" y="156"/>
                  </a:lnTo>
                  <a:lnTo>
                    <a:pt x="82" y="148"/>
                  </a:lnTo>
                  <a:lnTo>
                    <a:pt x="74" y="138"/>
                  </a:lnTo>
                  <a:lnTo>
                    <a:pt x="70" y="128"/>
                  </a:lnTo>
                  <a:lnTo>
                    <a:pt x="66" y="116"/>
                  </a:lnTo>
                  <a:lnTo>
                    <a:pt x="64" y="102"/>
                  </a:lnTo>
                  <a:lnTo>
                    <a:pt x="66" y="86"/>
                  </a:lnTo>
                  <a:lnTo>
                    <a:pt x="70" y="72"/>
                  </a:lnTo>
                  <a:lnTo>
                    <a:pt x="76" y="60"/>
                  </a:lnTo>
                  <a:lnTo>
                    <a:pt x="86" y="48"/>
                  </a:lnTo>
                  <a:lnTo>
                    <a:pt x="96" y="40"/>
                  </a:lnTo>
                  <a:lnTo>
                    <a:pt x="108" y="32"/>
                  </a:lnTo>
                  <a:lnTo>
                    <a:pt x="122" y="28"/>
                  </a:lnTo>
                  <a:lnTo>
                    <a:pt x="136" y="26"/>
                  </a:lnTo>
                  <a:lnTo>
                    <a:pt x="156" y="28"/>
                  </a:lnTo>
                  <a:lnTo>
                    <a:pt x="174" y="32"/>
                  </a:lnTo>
                  <a:lnTo>
                    <a:pt x="188" y="40"/>
                  </a:lnTo>
                  <a:lnTo>
                    <a:pt x="202" y="52"/>
                  </a:lnTo>
                  <a:lnTo>
                    <a:pt x="212" y="64"/>
                  </a:lnTo>
                  <a:lnTo>
                    <a:pt x="220" y="82"/>
                  </a:lnTo>
                  <a:lnTo>
                    <a:pt x="228" y="100"/>
                  </a:lnTo>
                  <a:lnTo>
                    <a:pt x="234" y="122"/>
                  </a:lnTo>
                  <a:lnTo>
                    <a:pt x="242" y="122"/>
                  </a:lnTo>
                  <a:lnTo>
                    <a:pt x="242" y="4"/>
                  </a:lnTo>
                  <a:lnTo>
                    <a:pt x="234" y="4"/>
                  </a:lnTo>
                  <a:lnTo>
                    <a:pt x="228" y="10"/>
                  </a:lnTo>
                  <a:lnTo>
                    <a:pt x="222" y="12"/>
                  </a:lnTo>
                  <a:lnTo>
                    <a:pt x="212" y="12"/>
                  </a:lnTo>
                  <a:lnTo>
                    <a:pt x="202" y="10"/>
                  </a:lnTo>
                  <a:lnTo>
                    <a:pt x="172" y="4"/>
                  </a:lnTo>
                  <a:lnTo>
                    <a:pt x="152" y="2"/>
                  </a:lnTo>
                  <a:lnTo>
                    <a:pt x="128" y="0"/>
                  </a:lnTo>
                  <a:lnTo>
                    <a:pt x="116" y="2"/>
                  </a:lnTo>
                  <a:lnTo>
                    <a:pt x="104" y="4"/>
                  </a:lnTo>
                  <a:lnTo>
                    <a:pt x="82" y="10"/>
                  </a:lnTo>
                  <a:lnTo>
                    <a:pt x="62" y="22"/>
                  </a:lnTo>
                  <a:lnTo>
                    <a:pt x="46" y="36"/>
                  </a:lnTo>
                  <a:lnTo>
                    <a:pt x="30" y="54"/>
                  </a:lnTo>
                  <a:lnTo>
                    <a:pt x="20" y="76"/>
                  </a:lnTo>
                  <a:lnTo>
                    <a:pt x="14" y="98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2" y="146"/>
                  </a:lnTo>
                  <a:lnTo>
                    <a:pt x="20" y="168"/>
                  </a:lnTo>
                  <a:lnTo>
                    <a:pt x="28" y="186"/>
                  </a:lnTo>
                  <a:lnTo>
                    <a:pt x="42" y="202"/>
                  </a:lnTo>
                  <a:lnTo>
                    <a:pt x="56" y="216"/>
                  </a:lnTo>
                  <a:lnTo>
                    <a:pt x="74" y="228"/>
                  </a:lnTo>
                  <a:lnTo>
                    <a:pt x="110" y="248"/>
                  </a:lnTo>
                  <a:lnTo>
                    <a:pt x="146" y="268"/>
                  </a:lnTo>
                  <a:lnTo>
                    <a:pt x="162" y="278"/>
                  </a:lnTo>
                  <a:lnTo>
                    <a:pt x="176" y="290"/>
                  </a:lnTo>
                  <a:lnTo>
                    <a:pt x="190" y="304"/>
                  </a:lnTo>
                  <a:lnTo>
                    <a:pt x="200" y="318"/>
                  </a:lnTo>
                  <a:lnTo>
                    <a:pt x="206" y="336"/>
                  </a:lnTo>
                  <a:lnTo>
                    <a:pt x="208" y="356"/>
                  </a:lnTo>
                  <a:lnTo>
                    <a:pt x="206" y="370"/>
                  </a:lnTo>
                  <a:lnTo>
                    <a:pt x="200" y="384"/>
                  </a:lnTo>
                  <a:lnTo>
                    <a:pt x="192" y="396"/>
                  </a:lnTo>
                  <a:lnTo>
                    <a:pt x="182" y="406"/>
                  </a:lnTo>
                  <a:lnTo>
                    <a:pt x="168" y="414"/>
                  </a:lnTo>
                  <a:lnTo>
                    <a:pt x="156" y="420"/>
                  </a:lnTo>
                  <a:lnTo>
                    <a:pt x="142" y="424"/>
                  </a:lnTo>
                  <a:lnTo>
                    <a:pt x="128" y="426"/>
                  </a:lnTo>
                  <a:lnTo>
                    <a:pt x="100" y="424"/>
                  </a:lnTo>
                  <a:lnTo>
                    <a:pt x="88" y="422"/>
                  </a:lnTo>
                  <a:lnTo>
                    <a:pt x="78" y="418"/>
                  </a:lnTo>
                  <a:lnTo>
                    <a:pt x="68" y="414"/>
                  </a:lnTo>
                  <a:lnTo>
                    <a:pt x="60" y="408"/>
                  </a:lnTo>
                  <a:lnTo>
                    <a:pt x="46" y="394"/>
                  </a:lnTo>
                  <a:lnTo>
                    <a:pt x="34" y="378"/>
                  </a:lnTo>
                  <a:lnTo>
                    <a:pt x="26" y="360"/>
                  </a:lnTo>
                  <a:lnTo>
                    <a:pt x="18" y="340"/>
                  </a:lnTo>
                  <a:lnTo>
                    <a:pt x="12" y="318"/>
                  </a:lnTo>
                  <a:lnTo>
                    <a:pt x="2" y="318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9"/>
            <p:cNvSpPr>
              <a:spLocks/>
            </p:cNvSpPr>
            <p:nvPr/>
          </p:nvSpPr>
          <p:spPr bwMode="auto">
            <a:xfrm>
              <a:off x="1941" y="3214"/>
              <a:ext cx="340" cy="334"/>
            </a:xfrm>
            <a:custGeom>
              <a:avLst/>
              <a:gdLst>
                <a:gd name="T0" fmla="*/ 106 w 442"/>
                <a:gd name="T1" fmla="*/ 18 h 436"/>
                <a:gd name="T2" fmla="*/ 107 w 442"/>
                <a:gd name="T3" fmla="*/ 11 h 436"/>
                <a:gd name="T4" fmla="*/ 109 w 442"/>
                <a:gd name="T5" fmla="*/ 6 h 436"/>
                <a:gd name="T6" fmla="*/ 113 w 442"/>
                <a:gd name="T7" fmla="*/ 4 h 436"/>
                <a:gd name="T8" fmla="*/ 119 w 442"/>
                <a:gd name="T9" fmla="*/ 2 h 436"/>
                <a:gd name="T10" fmla="*/ 75 w 442"/>
                <a:gd name="T11" fmla="*/ 0 h 436"/>
                <a:gd name="T12" fmla="*/ 75 w 442"/>
                <a:gd name="T13" fmla="*/ 2 h 436"/>
                <a:gd name="T14" fmla="*/ 82 w 442"/>
                <a:gd name="T15" fmla="*/ 4 h 436"/>
                <a:gd name="T16" fmla="*/ 86 w 442"/>
                <a:gd name="T17" fmla="*/ 6 h 436"/>
                <a:gd name="T18" fmla="*/ 88 w 442"/>
                <a:gd name="T19" fmla="*/ 11 h 436"/>
                <a:gd name="T20" fmla="*/ 88 w 442"/>
                <a:gd name="T21" fmla="*/ 87 h 436"/>
                <a:gd name="T22" fmla="*/ 88 w 442"/>
                <a:gd name="T23" fmla="*/ 90 h 436"/>
                <a:gd name="T24" fmla="*/ 83 w 442"/>
                <a:gd name="T25" fmla="*/ 97 h 436"/>
                <a:gd name="T26" fmla="*/ 75 w 442"/>
                <a:gd name="T27" fmla="*/ 103 h 436"/>
                <a:gd name="T28" fmla="*/ 66 w 442"/>
                <a:gd name="T29" fmla="*/ 105 h 436"/>
                <a:gd name="T30" fmla="*/ 62 w 442"/>
                <a:gd name="T31" fmla="*/ 105 h 436"/>
                <a:gd name="T32" fmla="*/ 53 w 442"/>
                <a:gd name="T33" fmla="*/ 104 h 436"/>
                <a:gd name="T34" fmla="*/ 46 w 442"/>
                <a:gd name="T35" fmla="*/ 102 h 436"/>
                <a:gd name="T36" fmla="*/ 41 w 442"/>
                <a:gd name="T37" fmla="*/ 97 h 436"/>
                <a:gd name="T38" fmla="*/ 37 w 442"/>
                <a:gd name="T39" fmla="*/ 93 h 436"/>
                <a:gd name="T40" fmla="*/ 32 w 442"/>
                <a:gd name="T41" fmla="*/ 81 h 436"/>
                <a:gd name="T42" fmla="*/ 31 w 442"/>
                <a:gd name="T43" fmla="*/ 70 h 436"/>
                <a:gd name="T44" fmla="*/ 31 w 442"/>
                <a:gd name="T45" fmla="*/ 18 h 436"/>
                <a:gd name="T46" fmla="*/ 31 w 442"/>
                <a:gd name="T47" fmla="*/ 12 h 436"/>
                <a:gd name="T48" fmla="*/ 32 w 442"/>
                <a:gd name="T49" fmla="*/ 7 h 436"/>
                <a:gd name="T50" fmla="*/ 37 w 442"/>
                <a:gd name="T51" fmla="*/ 4 h 436"/>
                <a:gd name="T52" fmla="*/ 42 w 442"/>
                <a:gd name="T53" fmla="*/ 2 h 436"/>
                <a:gd name="T54" fmla="*/ 0 w 442"/>
                <a:gd name="T55" fmla="*/ 0 h 436"/>
                <a:gd name="T56" fmla="*/ 0 w 442"/>
                <a:gd name="T57" fmla="*/ 2 h 436"/>
                <a:gd name="T58" fmla="*/ 5 w 442"/>
                <a:gd name="T59" fmla="*/ 3 h 436"/>
                <a:gd name="T60" fmla="*/ 10 w 442"/>
                <a:gd name="T61" fmla="*/ 6 h 436"/>
                <a:gd name="T62" fmla="*/ 12 w 442"/>
                <a:gd name="T63" fmla="*/ 11 h 436"/>
                <a:gd name="T64" fmla="*/ 12 w 442"/>
                <a:gd name="T65" fmla="*/ 18 h 436"/>
                <a:gd name="T66" fmla="*/ 12 w 442"/>
                <a:gd name="T67" fmla="*/ 70 h 436"/>
                <a:gd name="T68" fmla="*/ 14 w 442"/>
                <a:gd name="T69" fmla="*/ 84 h 436"/>
                <a:gd name="T70" fmla="*/ 16 w 442"/>
                <a:gd name="T71" fmla="*/ 92 h 436"/>
                <a:gd name="T72" fmla="*/ 20 w 442"/>
                <a:gd name="T73" fmla="*/ 98 h 436"/>
                <a:gd name="T74" fmla="*/ 25 w 442"/>
                <a:gd name="T75" fmla="*/ 104 h 436"/>
                <a:gd name="T76" fmla="*/ 32 w 442"/>
                <a:gd name="T77" fmla="*/ 109 h 436"/>
                <a:gd name="T78" fmla="*/ 40 w 442"/>
                <a:gd name="T79" fmla="*/ 113 h 436"/>
                <a:gd name="T80" fmla="*/ 50 w 442"/>
                <a:gd name="T81" fmla="*/ 115 h 436"/>
                <a:gd name="T82" fmla="*/ 55 w 442"/>
                <a:gd name="T83" fmla="*/ 115 h 436"/>
                <a:gd name="T84" fmla="*/ 65 w 442"/>
                <a:gd name="T85" fmla="*/ 114 h 436"/>
                <a:gd name="T86" fmla="*/ 74 w 442"/>
                <a:gd name="T87" fmla="*/ 111 h 436"/>
                <a:gd name="T88" fmla="*/ 81 w 442"/>
                <a:gd name="T89" fmla="*/ 106 h 436"/>
                <a:gd name="T90" fmla="*/ 88 w 442"/>
                <a:gd name="T91" fmla="*/ 114 h 436"/>
                <a:gd name="T92" fmla="*/ 119 w 442"/>
                <a:gd name="T93" fmla="*/ 111 h 436"/>
                <a:gd name="T94" fmla="*/ 116 w 442"/>
                <a:gd name="T95" fmla="*/ 111 h 436"/>
                <a:gd name="T96" fmla="*/ 112 w 442"/>
                <a:gd name="T97" fmla="*/ 109 h 436"/>
                <a:gd name="T98" fmla="*/ 108 w 442"/>
                <a:gd name="T99" fmla="*/ 103 h 436"/>
                <a:gd name="T100" fmla="*/ 106 w 442"/>
                <a:gd name="T101" fmla="*/ 95 h 436"/>
                <a:gd name="T102" fmla="*/ 106 w 442"/>
                <a:gd name="T103" fmla="*/ 18 h 4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42" h="436">
                  <a:moveTo>
                    <a:pt x="394" y="68"/>
                  </a:moveTo>
                  <a:lnTo>
                    <a:pt x="394" y="68"/>
                  </a:lnTo>
                  <a:lnTo>
                    <a:pt x="394" y="54"/>
                  </a:lnTo>
                  <a:lnTo>
                    <a:pt x="396" y="44"/>
                  </a:lnTo>
                  <a:lnTo>
                    <a:pt x="398" y="34"/>
                  </a:lnTo>
                  <a:lnTo>
                    <a:pt x="404" y="26"/>
                  </a:lnTo>
                  <a:lnTo>
                    <a:pt x="410" y="18"/>
                  </a:lnTo>
                  <a:lnTo>
                    <a:pt x="418" y="14"/>
                  </a:lnTo>
                  <a:lnTo>
                    <a:pt x="430" y="10"/>
                  </a:lnTo>
                  <a:lnTo>
                    <a:pt x="442" y="8"/>
                  </a:lnTo>
                  <a:lnTo>
                    <a:pt x="442" y="0"/>
                  </a:lnTo>
                  <a:lnTo>
                    <a:pt x="282" y="0"/>
                  </a:lnTo>
                  <a:lnTo>
                    <a:pt x="282" y="8"/>
                  </a:lnTo>
                  <a:lnTo>
                    <a:pt x="296" y="10"/>
                  </a:lnTo>
                  <a:lnTo>
                    <a:pt x="306" y="14"/>
                  </a:lnTo>
                  <a:lnTo>
                    <a:pt x="314" y="18"/>
                  </a:lnTo>
                  <a:lnTo>
                    <a:pt x="318" y="26"/>
                  </a:lnTo>
                  <a:lnTo>
                    <a:pt x="322" y="34"/>
                  </a:lnTo>
                  <a:lnTo>
                    <a:pt x="326" y="44"/>
                  </a:lnTo>
                  <a:lnTo>
                    <a:pt x="328" y="68"/>
                  </a:lnTo>
                  <a:lnTo>
                    <a:pt x="328" y="328"/>
                  </a:lnTo>
                  <a:lnTo>
                    <a:pt x="324" y="342"/>
                  </a:lnTo>
                  <a:lnTo>
                    <a:pt x="318" y="354"/>
                  </a:lnTo>
                  <a:lnTo>
                    <a:pt x="308" y="368"/>
                  </a:lnTo>
                  <a:lnTo>
                    <a:pt x="296" y="378"/>
                  </a:lnTo>
                  <a:lnTo>
                    <a:pt x="280" y="388"/>
                  </a:lnTo>
                  <a:lnTo>
                    <a:pt x="264" y="394"/>
                  </a:lnTo>
                  <a:lnTo>
                    <a:pt x="246" y="400"/>
                  </a:lnTo>
                  <a:lnTo>
                    <a:pt x="230" y="400"/>
                  </a:lnTo>
                  <a:lnTo>
                    <a:pt x="214" y="400"/>
                  </a:lnTo>
                  <a:lnTo>
                    <a:pt x="198" y="396"/>
                  </a:lnTo>
                  <a:lnTo>
                    <a:pt x="184" y="392"/>
                  </a:lnTo>
                  <a:lnTo>
                    <a:pt x="172" y="386"/>
                  </a:lnTo>
                  <a:lnTo>
                    <a:pt x="162" y="380"/>
                  </a:lnTo>
                  <a:lnTo>
                    <a:pt x="152" y="370"/>
                  </a:lnTo>
                  <a:lnTo>
                    <a:pt x="144" y="362"/>
                  </a:lnTo>
                  <a:lnTo>
                    <a:pt x="136" y="352"/>
                  </a:lnTo>
                  <a:lnTo>
                    <a:pt x="126" y="330"/>
                  </a:lnTo>
                  <a:lnTo>
                    <a:pt x="118" y="308"/>
                  </a:lnTo>
                  <a:lnTo>
                    <a:pt x="114" y="286"/>
                  </a:lnTo>
                  <a:lnTo>
                    <a:pt x="114" y="268"/>
                  </a:lnTo>
                  <a:lnTo>
                    <a:pt x="114" y="68"/>
                  </a:lnTo>
                  <a:lnTo>
                    <a:pt x="114" y="56"/>
                  </a:lnTo>
                  <a:lnTo>
                    <a:pt x="116" y="46"/>
                  </a:lnTo>
                  <a:lnTo>
                    <a:pt x="118" y="36"/>
                  </a:lnTo>
                  <a:lnTo>
                    <a:pt x="122" y="28"/>
                  </a:lnTo>
                  <a:lnTo>
                    <a:pt x="128" y="20"/>
                  </a:lnTo>
                  <a:lnTo>
                    <a:pt x="136" y="14"/>
                  </a:lnTo>
                  <a:lnTo>
                    <a:pt x="144" y="10"/>
                  </a:lnTo>
                  <a:lnTo>
                    <a:pt x="154" y="8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0" y="10"/>
                  </a:lnTo>
                  <a:lnTo>
                    <a:pt x="20" y="12"/>
                  </a:lnTo>
                  <a:lnTo>
                    <a:pt x="28" y="18"/>
                  </a:lnTo>
                  <a:lnTo>
                    <a:pt x="36" y="26"/>
                  </a:lnTo>
                  <a:lnTo>
                    <a:pt x="40" y="34"/>
                  </a:lnTo>
                  <a:lnTo>
                    <a:pt x="44" y="44"/>
                  </a:lnTo>
                  <a:lnTo>
                    <a:pt x="46" y="54"/>
                  </a:lnTo>
                  <a:lnTo>
                    <a:pt x="46" y="68"/>
                  </a:lnTo>
                  <a:lnTo>
                    <a:pt x="46" y="268"/>
                  </a:lnTo>
                  <a:lnTo>
                    <a:pt x="50" y="300"/>
                  </a:lnTo>
                  <a:lnTo>
                    <a:pt x="52" y="316"/>
                  </a:lnTo>
                  <a:lnTo>
                    <a:pt x="56" y="330"/>
                  </a:lnTo>
                  <a:lnTo>
                    <a:pt x="60" y="346"/>
                  </a:lnTo>
                  <a:lnTo>
                    <a:pt x="66" y="360"/>
                  </a:lnTo>
                  <a:lnTo>
                    <a:pt x="74" y="372"/>
                  </a:lnTo>
                  <a:lnTo>
                    <a:pt x="82" y="384"/>
                  </a:lnTo>
                  <a:lnTo>
                    <a:pt x="92" y="396"/>
                  </a:lnTo>
                  <a:lnTo>
                    <a:pt x="104" y="406"/>
                  </a:lnTo>
                  <a:lnTo>
                    <a:pt x="118" y="414"/>
                  </a:lnTo>
                  <a:lnTo>
                    <a:pt x="132" y="422"/>
                  </a:lnTo>
                  <a:lnTo>
                    <a:pt x="148" y="428"/>
                  </a:lnTo>
                  <a:lnTo>
                    <a:pt x="166" y="434"/>
                  </a:lnTo>
                  <a:lnTo>
                    <a:pt x="184" y="436"/>
                  </a:lnTo>
                  <a:lnTo>
                    <a:pt x="206" y="436"/>
                  </a:lnTo>
                  <a:lnTo>
                    <a:pt x="224" y="436"/>
                  </a:lnTo>
                  <a:lnTo>
                    <a:pt x="242" y="432"/>
                  </a:lnTo>
                  <a:lnTo>
                    <a:pt x="258" y="428"/>
                  </a:lnTo>
                  <a:lnTo>
                    <a:pt x="274" y="422"/>
                  </a:lnTo>
                  <a:lnTo>
                    <a:pt x="288" y="414"/>
                  </a:lnTo>
                  <a:lnTo>
                    <a:pt x="300" y="404"/>
                  </a:lnTo>
                  <a:lnTo>
                    <a:pt x="324" y="384"/>
                  </a:lnTo>
                  <a:lnTo>
                    <a:pt x="324" y="432"/>
                  </a:lnTo>
                  <a:lnTo>
                    <a:pt x="442" y="432"/>
                  </a:lnTo>
                  <a:lnTo>
                    <a:pt x="442" y="420"/>
                  </a:lnTo>
                  <a:lnTo>
                    <a:pt x="430" y="420"/>
                  </a:lnTo>
                  <a:lnTo>
                    <a:pt x="420" y="416"/>
                  </a:lnTo>
                  <a:lnTo>
                    <a:pt x="412" y="410"/>
                  </a:lnTo>
                  <a:lnTo>
                    <a:pt x="404" y="402"/>
                  </a:lnTo>
                  <a:lnTo>
                    <a:pt x="400" y="392"/>
                  </a:lnTo>
                  <a:lnTo>
                    <a:pt x="396" y="378"/>
                  </a:lnTo>
                  <a:lnTo>
                    <a:pt x="394" y="362"/>
                  </a:lnTo>
                  <a:lnTo>
                    <a:pt x="394" y="340"/>
                  </a:lnTo>
                  <a:lnTo>
                    <a:pt x="394" y="6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0"/>
            <p:cNvSpPr>
              <a:spLocks/>
            </p:cNvSpPr>
            <p:nvPr/>
          </p:nvSpPr>
          <p:spPr bwMode="auto">
            <a:xfrm>
              <a:off x="1688" y="3212"/>
              <a:ext cx="229" cy="333"/>
            </a:xfrm>
            <a:custGeom>
              <a:avLst/>
              <a:gdLst>
                <a:gd name="T0" fmla="*/ 31 w 298"/>
                <a:gd name="T1" fmla="*/ 8 h 434"/>
                <a:gd name="T2" fmla="*/ 32 w 298"/>
                <a:gd name="T3" fmla="*/ 7 h 434"/>
                <a:gd name="T4" fmla="*/ 55 w 298"/>
                <a:gd name="T5" fmla="*/ 7 h 434"/>
                <a:gd name="T6" fmla="*/ 63 w 298"/>
                <a:gd name="T7" fmla="*/ 9 h 434"/>
                <a:gd name="T8" fmla="*/ 69 w 298"/>
                <a:gd name="T9" fmla="*/ 12 h 434"/>
                <a:gd name="T10" fmla="*/ 73 w 298"/>
                <a:gd name="T11" fmla="*/ 16 h 434"/>
                <a:gd name="T12" fmla="*/ 75 w 298"/>
                <a:gd name="T13" fmla="*/ 22 h 434"/>
                <a:gd name="T14" fmla="*/ 78 w 298"/>
                <a:gd name="T15" fmla="*/ 0 h 434"/>
                <a:gd name="T16" fmla="*/ 0 w 298"/>
                <a:gd name="T17" fmla="*/ 3 h 434"/>
                <a:gd name="T18" fmla="*/ 4 w 298"/>
                <a:gd name="T19" fmla="*/ 3 h 434"/>
                <a:gd name="T20" fmla="*/ 9 w 298"/>
                <a:gd name="T21" fmla="*/ 5 h 434"/>
                <a:gd name="T22" fmla="*/ 12 w 298"/>
                <a:gd name="T23" fmla="*/ 9 h 434"/>
                <a:gd name="T24" fmla="*/ 13 w 298"/>
                <a:gd name="T25" fmla="*/ 12 h 434"/>
                <a:gd name="T26" fmla="*/ 13 w 298"/>
                <a:gd name="T27" fmla="*/ 94 h 434"/>
                <a:gd name="T28" fmla="*/ 13 w 298"/>
                <a:gd name="T29" fmla="*/ 97 h 434"/>
                <a:gd name="T30" fmla="*/ 12 w 298"/>
                <a:gd name="T31" fmla="*/ 104 h 434"/>
                <a:gd name="T32" fmla="*/ 9 w 298"/>
                <a:gd name="T33" fmla="*/ 110 h 434"/>
                <a:gd name="T34" fmla="*/ 4 w 298"/>
                <a:gd name="T35" fmla="*/ 113 h 434"/>
                <a:gd name="T36" fmla="*/ 0 w 298"/>
                <a:gd name="T37" fmla="*/ 115 h 434"/>
                <a:gd name="T38" fmla="*/ 80 w 298"/>
                <a:gd name="T39" fmla="*/ 92 h 434"/>
                <a:gd name="T40" fmla="*/ 78 w 298"/>
                <a:gd name="T41" fmla="*/ 92 h 434"/>
                <a:gd name="T42" fmla="*/ 74 w 298"/>
                <a:gd name="T43" fmla="*/ 101 h 434"/>
                <a:gd name="T44" fmla="*/ 68 w 298"/>
                <a:gd name="T45" fmla="*/ 105 h 434"/>
                <a:gd name="T46" fmla="*/ 60 w 298"/>
                <a:gd name="T47" fmla="*/ 108 h 434"/>
                <a:gd name="T48" fmla="*/ 53 w 298"/>
                <a:gd name="T49" fmla="*/ 110 h 434"/>
                <a:gd name="T50" fmla="*/ 41 w 298"/>
                <a:gd name="T51" fmla="*/ 107 h 434"/>
                <a:gd name="T52" fmla="*/ 35 w 298"/>
                <a:gd name="T53" fmla="*/ 104 h 434"/>
                <a:gd name="T54" fmla="*/ 32 w 298"/>
                <a:gd name="T55" fmla="*/ 100 h 434"/>
                <a:gd name="T56" fmla="*/ 31 w 298"/>
                <a:gd name="T57" fmla="*/ 94 h 434"/>
                <a:gd name="T58" fmla="*/ 52 w 298"/>
                <a:gd name="T59" fmla="*/ 61 h 434"/>
                <a:gd name="T60" fmla="*/ 57 w 298"/>
                <a:gd name="T61" fmla="*/ 61 h 434"/>
                <a:gd name="T62" fmla="*/ 63 w 298"/>
                <a:gd name="T63" fmla="*/ 63 h 434"/>
                <a:gd name="T64" fmla="*/ 68 w 298"/>
                <a:gd name="T65" fmla="*/ 67 h 434"/>
                <a:gd name="T66" fmla="*/ 70 w 298"/>
                <a:gd name="T67" fmla="*/ 71 h 434"/>
                <a:gd name="T68" fmla="*/ 72 w 298"/>
                <a:gd name="T69" fmla="*/ 74 h 434"/>
                <a:gd name="T70" fmla="*/ 70 w 298"/>
                <a:gd name="T71" fmla="*/ 39 h 434"/>
                <a:gd name="T72" fmla="*/ 70 w 298"/>
                <a:gd name="T73" fmla="*/ 41 h 434"/>
                <a:gd name="T74" fmla="*/ 68 w 298"/>
                <a:gd name="T75" fmla="*/ 48 h 434"/>
                <a:gd name="T76" fmla="*/ 63 w 298"/>
                <a:gd name="T77" fmla="*/ 51 h 434"/>
                <a:gd name="T78" fmla="*/ 57 w 298"/>
                <a:gd name="T79" fmla="*/ 53 h 434"/>
                <a:gd name="T80" fmla="*/ 31 w 298"/>
                <a:gd name="T81" fmla="*/ 54 h 434"/>
                <a:gd name="T82" fmla="*/ 31 w 298"/>
                <a:gd name="T83" fmla="*/ 8 h 4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8" h="434">
                  <a:moveTo>
                    <a:pt x="116" y="30"/>
                  </a:moveTo>
                  <a:lnTo>
                    <a:pt x="116" y="30"/>
                  </a:lnTo>
                  <a:lnTo>
                    <a:pt x="118" y="28"/>
                  </a:lnTo>
                  <a:lnTo>
                    <a:pt x="206" y="28"/>
                  </a:lnTo>
                  <a:lnTo>
                    <a:pt x="222" y="28"/>
                  </a:lnTo>
                  <a:lnTo>
                    <a:pt x="236" y="32"/>
                  </a:lnTo>
                  <a:lnTo>
                    <a:pt x="248" y="36"/>
                  </a:lnTo>
                  <a:lnTo>
                    <a:pt x="258" y="42"/>
                  </a:lnTo>
                  <a:lnTo>
                    <a:pt x="266" y="52"/>
                  </a:lnTo>
                  <a:lnTo>
                    <a:pt x="272" y="60"/>
                  </a:lnTo>
                  <a:lnTo>
                    <a:pt x="276" y="72"/>
                  </a:lnTo>
                  <a:lnTo>
                    <a:pt x="280" y="84"/>
                  </a:lnTo>
                  <a:lnTo>
                    <a:pt x="290" y="84"/>
                  </a:lnTo>
                  <a:lnTo>
                    <a:pt x="29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4" y="12"/>
                  </a:lnTo>
                  <a:lnTo>
                    <a:pt x="24" y="14"/>
                  </a:lnTo>
                  <a:lnTo>
                    <a:pt x="34" y="20"/>
                  </a:lnTo>
                  <a:lnTo>
                    <a:pt x="40" y="24"/>
                  </a:lnTo>
                  <a:lnTo>
                    <a:pt x="44" y="32"/>
                  </a:lnTo>
                  <a:lnTo>
                    <a:pt x="48" y="38"/>
                  </a:lnTo>
                  <a:lnTo>
                    <a:pt x="50" y="46"/>
                  </a:lnTo>
                  <a:lnTo>
                    <a:pt x="50" y="54"/>
                  </a:lnTo>
                  <a:lnTo>
                    <a:pt x="50" y="356"/>
                  </a:lnTo>
                  <a:lnTo>
                    <a:pt x="50" y="366"/>
                  </a:lnTo>
                  <a:lnTo>
                    <a:pt x="48" y="378"/>
                  </a:lnTo>
                  <a:lnTo>
                    <a:pt x="44" y="390"/>
                  </a:lnTo>
                  <a:lnTo>
                    <a:pt x="40" y="400"/>
                  </a:lnTo>
                  <a:lnTo>
                    <a:pt x="34" y="410"/>
                  </a:lnTo>
                  <a:lnTo>
                    <a:pt x="24" y="416"/>
                  </a:lnTo>
                  <a:lnTo>
                    <a:pt x="14" y="422"/>
                  </a:lnTo>
                  <a:lnTo>
                    <a:pt x="0" y="422"/>
                  </a:lnTo>
                  <a:lnTo>
                    <a:pt x="0" y="434"/>
                  </a:lnTo>
                  <a:lnTo>
                    <a:pt x="290" y="434"/>
                  </a:lnTo>
                  <a:lnTo>
                    <a:pt x="298" y="346"/>
                  </a:lnTo>
                  <a:lnTo>
                    <a:pt x="292" y="346"/>
                  </a:lnTo>
                  <a:lnTo>
                    <a:pt x="282" y="366"/>
                  </a:lnTo>
                  <a:lnTo>
                    <a:pt x="276" y="378"/>
                  </a:lnTo>
                  <a:lnTo>
                    <a:pt x="266" y="388"/>
                  </a:lnTo>
                  <a:lnTo>
                    <a:pt x="256" y="396"/>
                  </a:lnTo>
                  <a:lnTo>
                    <a:pt x="240" y="402"/>
                  </a:lnTo>
                  <a:lnTo>
                    <a:pt x="222" y="408"/>
                  </a:lnTo>
                  <a:lnTo>
                    <a:pt x="198" y="410"/>
                  </a:lnTo>
                  <a:lnTo>
                    <a:pt x="174" y="408"/>
                  </a:lnTo>
                  <a:lnTo>
                    <a:pt x="154" y="404"/>
                  </a:lnTo>
                  <a:lnTo>
                    <a:pt x="140" y="398"/>
                  </a:lnTo>
                  <a:lnTo>
                    <a:pt x="130" y="392"/>
                  </a:lnTo>
                  <a:lnTo>
                    <a:pt x="122" y="384"/>
                  </a:lnTo>
                  <a:lnTo>
                    <a:pt x="118" y="374"/>
                  </a:lnTo>
                  <a:lnTo>
                    <a:pt x="116" y="366"/>
                  </a:lnTo>
                  <a:lnTo>
                    <a:pt x="116" y="356"/>
                  </a:lnTo>
                  <a:lnTo>
                    <a:pt x="116" y="228"/>
                  </a:lnTo>
                  <a:lnTo>
                    <a:pt x="196" y="228"/>
                  </a:lnTo>
                  <a:lnTo>
                    <a:pt x="212" y="230"/>
                  </a:lnTo>
                  <a:lnTo>
                    <a:pt x="224" y="232"/>
                  </a:lnTo>
                  <a:lnTo>
                    <a:pt x="236" y="236"/>
                  </a:lnTo>
                  <a:lnTo>
                    <a:pt x="246" y="242"/>
                  </a:lnTo>
                  <a:lnTo>
                    <a:pt x="252" y="250"/>
                  </a:lnTo>
                  <a:lnTo>
                    <a:pt x="258" y="258"/>
                  </a:lnTo>
                  <a:lnTo>
                    <a:pt x="260" y="268"/>
                  </a:lnTo>
                  <a:lnTo>
                    <a:pt x="262" y="278"/>
                  </a:lnTo>
                  <a:lnTo>
                    <a:pt x="270" y="278"/>
                  </a:lnTo>
                  <a:lnTo>
                    <a:pt x="270" y="148"/>
                  </a:lnTo>
                  <a:lnTo>
                    <a:pt x="262" y="148"/>
                  </a:lnTo>
                  <a:lnTo>
                    <a:pt x="260" y="158"/>
                  </a:lnTo>
                  <a:lnTo>
                    <a:pt x="258" y="170"/>
                  </a:lnTo>
                  <a:lnTo>
                    <a:pt x="252" y="178"/>
                  </a:lnTo>
                  <a:lnTo>
                    <a:pt x="246" y="186"/>
                  </a:lnTo>
                  <a:lnTo>
                    <a:pt x="236" y="192"/>
                  </a:lnTo>
                  <a:lnTo>
                    <a:pt x="224" y="198"/>
                  </a:lnTo>
                  <a:lnTo>
                    <a:pt x="212" y="200"/>
                  </a:lnTo>
                  <a:lnTo>
                    <a:pt x="196" y="202"/>
                  </a:lnTo>
                  <a:lnTo>
                    <a:pt x="116" y="202"/>
                  </a:lnTo>
                  <a:lnTo>
                    <a:pt x="116" y="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1"/>
            <p:cNvSpPr>
              <a:spLocks noEditPoints="1"/>
            </p:cNvSpPr>
            <p:nvPr/>
          </p:nvSpPr>
          <p:spPr bwMode="auto">
            <a:xfrm>
              <a:off x="342" y="3206"/>
              <a:ext cx="279" cy="344"/>
            </a:xfrm>
            <a:custGeom>
              <a:avLst/>
              <a:gdLst>
                <a:gd name="T0" fmla="*/ 59 w 364"/>
                <a:gd name="T1" fmla="*/ 62 h 448"/>
                <a:gd name="T2" fmla="*/ 60 w 364"/>
                <a:gd name="T3" fmla="*/ 94 h 448"/>
                <a:gd name="T4" fmla="*/ 56 w 364"/>
                <a:gd name="T5" fmla="*/ 100 h 448"/>
                <a:gd name="T6" fmla="*/ 46 w 364"/>
                <a:gd name="T7" fmla="*/ 105 h 448"/>
                <a:gd name="T8" fmla="*/ 37 w 364"/>
                <a:gd name="T9" fmla="*/ 108 h 448"/>
                <a:gd name="T10" fmla="*/ 27 w 364"/>
                <a:gd name="T11" fmla="*/ 105 h 448"/>
                <a:gd name="T12" fmla="*/ 20 w 364"/>
                <a:gd name="T13" fmla="*/ 98 h 448"/>
                <a:gd name="T14" fmla="*/ 18 w 364"/>
                <a:gd name="T15" fmla="*/ 91 h 448"/>
                <a:gd name="T16" fmla="*/ 20 w 364"/>
                <a:gd name="T17" fmla="*/ 80 h 448"/>
                <a:gd name="T18" fmla="*/ 28 w 364"/>
                <a:gd name="T19" fmla="*/ 71 h 448"/>
                <a:gd name="T20" fmla="*/ 59 w 364"/>
                <a:gd name="T21" fmla="*/ 61 h 448"/>
                <a:gd name="T22" fmla="*/ 3 w 364"/>
                <a:gd name="T23" fmla="*/ 30 h 448"/>
                <a:gd name="T24" fmla="*/ 4 w 364"/>
                <a:gd name="T25" fmla="*/ 31 h 448"/>
                <a:gd name="T26" fmla="*/ 6 w 364"/>
                <a:gd name="T27" fmla="*/ 28 h 448"/>
                <a:gd name="T28" fmla="*/ 16 w 364"/>
                <a:gd name="T29" fmla="*/ 19 h 448"/>
                <a:gd name="T30" fmla="*/ 29 w 364"/>
                <a:gd name="T31" fmla="*/ 14 h 448"/>
                <a:gd name="T32" fmla="*/ 37 w 364"/>
                <a:gd name="T33" fmla="*/ 14 h 448"/>
                <a:gd name="T34" fmla="*/ 51 w 364"/>
                <a:gd name="T35" fmla="*/ 18 h 448"/>
                <a:gd name="T36" fmla="*/ 59 w 364"/>
                <a:gd name="T37" fmla="*/ 29 h 448"/>
                <a:gd name="T38" fmla="*/ 59 w 364"/>
                <a:gd name="T39" fmla="*/ 38 h 448"/>
                <a:gd name="T40" fmla="*/ 26 w 364"/>
                <a:gd name="T41" fmla="*/ 64 h 448"/>
                <a:gd name="T42" fmla="*/ 12 w 364"/>
                <a:gd name="T43" fmla="*/ 71 h 448"/>
                <a:gd name="T44" fmla="*/ 5 w 364"/>
                <a:gd name="T45" fmla="*/ 78 h 448"/>
                <a:gd name="T46" fmla="*/ 2 w 364"/>
                <a:gd name="T47" fmla="*/ 88 h 448"/>
                <a:gd name="T48" fmla="*/ 0 w 364"/>
                <a:gd name="T49" fmla="*/ 97 h 448"/>
                <a:gd name="T50" fmla="*/ 4 w 364"/>
                <a:gd name="T51" fmla="*/ 108 h 448"/>
                <a:gd name="T52" fmla="*/ 14 w 364"/>
                <a:gd name="T53" fmla="*/ 118 h 448"/>
                <a:gd name="T54" fmla="*/ 25 w 364"/>
                <a:gd name="T55" fmla="*/ 119 h 448"/>
                <a:gd name="T56" fmla="*/ 38 w 364"/>
                <a:gd name="T57" fmla="*/ 117 h 448"/>
                <a:gd name="T58" fmla="*/ 51 w 364"/>
                <a:gd name="T59" fmla="*/ 111 h 448"/>
                <a:gd name="T60" fmla="*/ 60 w 364"/>
                <a:gd name="T61" fmla="*/ 105 h 448"/>
                <a:gd name="T62" fmla="*/ 64 w 364"/>
                <a:gd name="T63" fmla="*/ 114 h 448"/>
                <a:gd name="T64" fmla="*/ 72 w 364"/>
                <a:gd name="T65" fmla="*/ 119 h 448"/>
                <a:gd name="T66" fmla="*/ 77 w 364"/>
                <a:gd name="T67" fmla="*/ 120 h 448"/>
                <a:gd name="T68" fmla="*/ 88 w 364"/>
                <a:gd name="T69" fmla="*/ 118 h 448"/>
                <a:gd name="T70" fmla="*/ 94 w 364"/>
                <a:gd name="T71" fmla="*/ 112 h 448"/>
                <a:gd name="T72" fmla="*/ 97 w 364"/>
                <a:gd name="T73" fmla="*/ 108 h 448"/>
                <a:gd name="T74" fmla="*/ 94 w 364"/>
                <a:gd name="T75" fmla="*/ 108 h 448"/>
                <a:gd name="T76" fmla="*/ 87 w 364"/>
                <a:gd name="T77" fmla="*/ 111 h 448"/>
                <a:gd name="T78" fmla="*/ 79 w 364"/>
                <a:gd name="T79" fmla="*/ 104 h 448"/>
                <a:gd name="T80" fmla="*/ 77 w 364"/>
                <a:gd name="T81" fmla="*/ 31 h 448"/>
                <a:gd name="T82" fmla="*/ 76 w 364"/>
                <a:gd name="T83" fmla="*/ 25 h 448"/>
                <a:gd name="T84" fmla="*/ 71 w 364"/>
                <a:gd name="T85" fmla="*/ 12 h 448"/>
                <a:gd name="T86" fmla="*/ 64 w 364"/>
                <a:gd name="T87" fmla="*/ 5 h 448"/>
                <a:gd name="T88" fmla="*/ 51 w 364"/>
                <a:gd name="T89" fmla="*/ 2 h 448"/>
                <a:gd name="T90" fmla="*/ 39 w 364"/>
                <a:gd name="T91" fmla="*/ 0 h 448"/>
                <a:gd name="T92" fmla="*/ 24 w 364"/>
                <a:gd name="T93" fmla="*/ 4 h 448"/>
                <a:gd name="T94" fmla="*/ 14 w 364"/>
                <a:gd name="T95" fmla="*/ 12 h 448"/>
                <a:gd name="T96" fmla="*/ 5 w 364"/>
                <a:gd name="T97" fmla="*/ 25 h 448"/>
                <a:gd name="T98" fmla="*/ 3 w 364"/>
                <a:gd name="T99" fmla="*/ 30 h 4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4" h="448">
                  <a:moveTo>
                    <a:pt x="222" y="230"/>
                  </a:moveTo>
                  <a:lnTo>
                    <a:pt x="222" y="230"/>
                  </a:lnTo>
                  <a:lnTo>
                    <a:pt x="224" y="232"/>
                  </a:lnTo>
                  <a:lnTo>
                    <a:pt x="226" y="352"/>
                  </a:lnTo>
                  <a:lnTo>
                    <a:pt x="224" y="356"/>
                  </a:lnTo>
                  <a:lnTo>
                    <a:pt x="218" y="362"/>
                  </a:lnTo>
                  <a:lnTo>
                    <a:pt x="212" y="372"/>
                  </a:lnTo>
                  <a:lnTo>
                    <a:pt x="200" y="380"/>
                  </a:lnTo>
                  <a:lnTo>
                    <a:pt x="188" y="388"/>
                  </a:lnTo>
                  <a:lnTo>
                    <a:pt x="174" y="396"/>
                  </a:lnTo>
                  <a:lnTo>
                    <a:pt x="158" y="400"/>
                  </a:lnTo>
                  <a:lnTo>
                    <a:pt x="140" y="402"/>
                  </a:lnTo>
                  <a:lnTo>
                    <a:pt x="126" y="402"/>
                  </a:lnTo>
                  <a:lnTo>
                    <a:pt x="114" y="398"/>
                  </a:lnTo>
                  <a:lnTo>
                    <a:pt x="102" y="394"/>
                  </a:lnTo>
                  <a:lnTo>
                    <a:pt x="90" y="386"/>
                  </a:lnTo>
                  <a:lnTo>
                    <a:pt x="80" y="378"/>
                  </a:lnTo>
                  <a:lnTo>
                    <a:pt x="74" y="366"/>
                  </a:lnTo>
                  <a:lnTo>
                    <a:pt x="68" y="354"/>
                  </a:lnTo>
                  <a:lnTo>
                    <a:pt x="68" y="340"/>
                  </a:lnTo>
                  <a:lnTo>
                    <a:pt x="68" y="324"/>
                  </a:lnTo>
                  <a:lnTo>
                    <a:pt x="70" y="312"/>
                  </a:lnTo>
                  <a:lnTo>
                    <a:pt x="74" y="298"/>
                  </a:lnTo>
                  <a:lnTo>
                    <a:pt x="82" y="288"/>
                  </a:lnTo>
                  <a:lnTo>
                    <a:pt x="92" y="276"/>
                  </a:lnTo>
                  <a:lnTo>
                    <a:pt x="104" y="266"/>
                  </a:lnTo>
                  <a:lnTo>
                    <a:pt x="120" y="258"/>
                  </a:lnTo>
                  <a:lnTo>
                    <a:pt x="140" y="252"/>
                  </a:lnTo>
                  <a:lnTo>
                    <a:pt x="222" y="230"/>
                  </a:lnTo>
                  <a:close/>
                  <a:moveTo>
                    <a:pt x="12" y="112"/>
                  </a:moveTo>
                  <a:lnTo>
                    <a:pt x="12" y="112"/>
                  </a:lnTo>
                  <a:lnTo>
                    <a:pt x="12" y="114"/>
                  </a:lnTo>
                  <a:lnTo>
                    <a:pt x="14" y="116"/>
                  </a:lnTo>
                  <a:lnTo>
                    <a:pt x="16" y="116"/>
                  </a:lnTo>
                  <a:lnTo>
                    <a:pt x="18" y="114"/>
                  </a:lnTo>
                  <a:lnTo>
                    <a:pt x="24" y="104"/>
                  </a:lnTo>
                  <a:lnTo>
                    <a:pt x="32" y="94"/>
                  </a:lnTo>
                  <a:lnTo>
                    <a:pt x="44" y="84"/>
                  </a:lnTo>
                  <a:lnTo>
                    <a:pt x="62" y="72"/>
                  </a:lnTo>
                  <a:lnTo>
                    <a:pt x="82" y="62"/>
                  </a:lnTo>
                  <a:lnTo>
                    <a:pt x="96" y="58"/>
                  </a:lnTo>
                  <a:lnTo>
                    <a:pt x="108" y="54"/>
                  </a:lnTo>
                  <a:lnTo>
                    <a:pt x="124" y="52"/>
                  </a:lnTo>
                  <a:lnTo>
                    <a:pt x="140" y="52"/>
                  </a:lnTo>
                  <a:lnTo>
                    <a:pt x="162" y="54"/>
                  </a:lnTo>
                  <a:lnTo>
                    <a:pt x="182" y="60"/>
                  </a:lnTo>
                  <a:lnTo>
                    <a:pt x="196" y="68"/>
                  </a:lnTo>
                  <a:lnTo>
                    <a:pt x="206" y="80"/>
                  </a:lnTo>
                  <a:lnTo>
                    <a:pt x="214" y="92"/>
                  </a:lnTo>
                  <a:lnTo>
                    <a:pt x="220" y="108"/>
                  </a:lnTo>
                  <a:lnTo>
                    <a:pt x="222" y="124"/>
                  </a:lnTo>
                  <a:lnTo>
                    <a:pt x="224" y="140"/>
                  </a:lnTo>
                  <a:lnTo>
                    <a:pt x="224" y="204"/>
                  </a:lnTo>
                  <a:lnTo>
                    <a:pt x="98" y="238"/>
                  </a:lnTo>
                  <a:lnTo>
                    <a:pt x="82" y="244"/>
                  </a:lnTo>
                  <a:lnTo>
                    <a:pt x="64" y="252"/>
                  </a:lnTo>
                  <a:lnTo>
                    <a:pt x="46" y="264"/>
                  </a:lnTo>
                  <a:lnTo>
                    <a:pt x="36" y="270"/>
                  </a:lnTo>
                  <a:lnTo>
                    <a:pt x="28" y="280"/>
                  </a:lnTo>
                  <a:lnTo>
                    <a:pt x="18" y="290"/>
                  </a:lnTo>
                  <a:lnTo>
                    <a:pt x="12" y="300"/>
                  </a:lnTo>
                  <a:lnTo>
                    <a:pt x="6" y="314"/>
                  </a:lnTo>
                  <a:lnTo>
                    <a:pt x="2" y="328"/>
                  </a:lnTo>
                  <a:lnTo>
                    <a:pt x="0" y="344"/>
                  </a:lnTo>
                  <a:lnTo>
                    <a:pt x="0" y="362"/>
                  </a:lnTo>
                  <a:lnTo>
                    <a:pt x="2" y="376"/>
                  </a:lnTo>
                  <a:lnTo>
                    <a:pt x="6" y="392"/>
                  </a:lnTo>
                  <a:lnTo>
                    <a:pt x="14" y="406"/>
                  </a:lnTo>
                  <a:lnTo>
                    <a:pt x="24" y="420"/>
                  </a:lnTo>
                  <a:lnTo>
                    <a:pt x="38" y="430"/>
                  </a:lnTo>
                  <a:lnTo>
                    <a:pt x="54" y="440"/>
                  </a:lnTo>
                  <a:lnTo>
                    <a:pt x="72" y="444"/>
                  </a:lnTo>
                  <a:lnTo>
                    <a:pt x="94" y="446"/>
                  </a:lnTo>
                  <a:lnTo>
                    <a:pt x="110" y="446"/>
                  </a:lnTo>
                  <a:lnTo>
                    <a:pt x="128" y="442"/>
                  </a:lnTo>
                  <a:lnTo>
                    <a:pt x="144" y="438"/>
                  </a:lnTo>
                  <a:lnTo>
                    <a:pt x="160" y="430"/>
                  </a:lnTo>
                  <a:lnTo>
                    <a:pt x="176" y="422"/>
                  </a:lnTo>
                  <a:lnTo>
                    <a:pt x="192" y="412"/>
                  </a:lnTo>
                  <a:lnTo>
                    <a:pt x="224" y="384"/>
                  </a:lnTo>
                  <a:lnTo>
                    <a:pt x="226" y="396"/>
                  </a:lnTo>
                  <a:lnTo>
                    <a:pt x="230" y="406"/>
                  </a:lnTo>
                  <a:lnTo>
                    <a:pt x="234" y="418"/>
                  </a:lnTo>
                  <a:lnTo>
                    <a:pt x="244" y="428"/>
                  </a:lnTo>
                  <a:lnTo>
                    <a:pt x="256" y="438"/>
                  </a:lnTo>
                  <a:lnTo>
                    <a:pt x="262" y="442"/>
                  </a:lnTo>
                  <a:lnTo>
                    <a:pt x="272" y="446"/>
                  </a:lnTo>
                  <a:lnTo>
                    <a:pt x="282" y="448"/>
                  </a:lnTo>
                  <a:lnTo>
                    <a:pt x="292" y="448"/>
                  </a:lnTo>
                  <a:lnTo>
                    <a:pt x="314" y="446"/>
                  </a:lnTo>
                  <a:lnTo>
                    <a:pt x="324" y="444"/>
                  </a:lnTo>
                  <a:lnTo>
                    <a:pt x="334" y="440"/>
                  </a:lnTo>
                  <a:lnTo>
                    <a:pt x="342" y="434"/>
                  </a:lnTo>
                  <a:lnTo>
                    <a:pt x="350" y="428"/>
                  </a:lnTo>
                  <a:lnTo>
                    <a:pt x="356" y="420"/>
                  </a:lnTo>
                  <a:lnTo>
                    <a:pt x="362" y="410"/>
                  </a:lnTo>
                  <a:lnTo>
                    <a:pt x="364" y="406"/>
                  </a:lnTo>
                  <a:lnTo>
                    <a:pt x="362" y="406"/>
                  </a:lnTo>
                  <a:lnTo>
                    <a:pt x="358" y="406"/>
                  </a:lnTo>
                  <a:lnTo>
                    <a:pt x="348" y="410"/>
                  </a:lnTo>
                  <a:lnTo>
                    <a:pt x="338" y="412"/>
                  </a:lnTo>
                  <a:lnTo>
                    <a:pt x="326" y="412"/>
                  </a:lnTo>
                  <a:lnTo>
                    <a:pt x="316" y="408"/>
                  </a:lnTo>
                  <a:lnTo>
                    <a:pt x="306" y="402"/>
                  </a:lnTo>
                  <a:lnTo>
                    <a:pt x="298" y="390"/>
                  </a:lnTo>
                  <a:lnTo>
                    <a:pt x="294" y="376"/>
                  </a:lnTo>
                  <a:lnTo>
                    <a:pt x="292" y="358"/>
                  </a:lnTo>
                  <a:lnTo>
                    <a:pt x="288" y="118"/>
                  </a:lnTo>
                  <a:lnTo>
                    <a:pt x="288" y="108"/>
                  </a:lnTo>
                  <a:lnTo>
                    <a:pt x="286" y="92"/>
                  </a:lnTo>
                  <a:lnTo>
                    <a:pt x="282" y="74"/>
                  </a:lnTo>
                  <a:lnTo>
                    <a:pt x="274" y="54"/>
                  </a:lnTo>
                  <a:lnTo>
                    <a:pt x="268" y="44"/>
                  </a:lnTo>
                  <a:lnTo>
                    <a:pt x="260" y="34"/>
                  </a:lnTo>
                  <a:lnTo>
                    <a:pt x="250" y="26"/>
                  </a:lnTo>
                  <a:lnTo>
                    <a:pt x="240" y="18"/>
                  </a:lnTo>
                  <a:lnTo>
                    <a:pt x="226" y="12"/>
                  </a:lnTo>
                  <a:lnTo>
                    <a:pt x="210" y="6"/>
                  </a:lnTo>
                  <a:lnTo>
                    <a:pt x="192" y="2"/>
                  </a:lnTo>
                  <a:lnTo>
                    <a:pt x="172" y="0"/>
                  </a:lnTo>
                  <a:lnTo>
                    <a:pt x="148" y="0"/>
                  </a:lnTo>
                  <a:lnTo>
                    <a:pt x="126" y="2"/>
                  </a:lnTo>
                  <a:lnTo>
                    <a:pt x="108" y="8"/>
                  </a:lnTo>
                  <a:lnTo>
                    <a:pt x="90" y="14"/>
                  </a:lnTo>
                  <a:lnTo>
                    <a:pt x="76" y="22"/>
                  </a:lnTo>
                  <a:lnTo>
                    <a:pt x="62" y="32"/>
                  </a:lnTo>
                  <a:lnTo>
                    <a:pt x="52" y="42"/>
                  </a:lnTo>
                  <a:lnTo>
                    <a:pt x="42" y="54"/>
                  </a:lnTo>
                  <a:lnTo>
                    <a:pt x="28" y="74"/>
                  </a:lnTo>
                  <a:lnTo>
                    <a:pt x="18" y="92"/>
                  </a:lnTo>
                  <a:lnTo>
                    <a:pt x="14" y="106"/>
                  </a:lnTo>
                  <a:lnTo>
                    <a:pt x="12" y="1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12"/>
            <p:cNvSpPr>
              <a:spLocks noEditPoints="1"/>
            </p:cNvSpPr>
            <p:nvPr/>
          </p:nvSpPr>
          <p:spPr bwMode="auto">
            <a:xfrm>
              <a:off x="1055" y="3206"/>
              <a:ext cx="280" cy="344"/>
            </a:xfrm>
            <a:custGeom>
              <a:avLst/>
              <a:gdLst>
                <a:gd name="T0" fmla="*/ 60 w 364"/>
                <a:gd name="T1" fmla="*/ 62 h 448"/>
                <a:gd name="T2" fmla="*/ 61 w 364"/>
                <a:gd name="T3" fmla="*/ 94 h 448"/>
                <a:gd name="T4" fmla="*/ 57 w 364"/>
                <a:gd name="T5" fmla="*/ 100 h 448"/>
                <a:gd name="T6" fmla="*/ 47 w 364"/>
                <a:gd name="T7" fmla="*/ 105 h 448"/>
                <a:gd name="T8" fmla="*/ 38 w 364"/>
                <a:gd name="T9" fmla="*/ 108 h 448"/>
                <a:gd name="T10" fmla="*/ 27 w 364"/>
                <a:gd name="T11" fmla="*/ 105 h 448"/>
                <a:gd name="T12" fmla="*/ 20 w 364"/>
                <a:gd name="T13" fmla="*/ 98 h 448"/>
                <a:gd name="T14" fmla="*/ 18 w 364"/>
                <a:gd name="T15" fmla="*/ 91 h 448"/>
                <a:gd name="T16" fmla="*/ 21 w 364"/>
                <a:gd name="T17" fmla="*/ 80 h 448"/>
                <a:gd name="T18" fmla="*/ 28 w 364"/>
                <a:gd name="T19" fmla="*/ 71 h 448"/>
                <a:gd name="T20" fmla="*/ 60 w 364"/>
                <a:gd name="T21" fmla="*/ 61 h 448"/>
                <a:gd name="T22" fmla="*/ 4 w 364"/>
                <a:gd name="T23" fmla="*/ 30 h 448"/>
                <a:gd name="T24" fmla="*/ 4 w 364"/>
                <a:gd name="T25" fmla="*/ 31 h 448"/>
                <a:gd name="T26" fmla="*/ 6 w 364"/>
                <a:gd name="T27" fmla="*/ 28 h 448"/>
                <a:gd name="T28" fmla="*/ 17 w 364"/>
                <a:gd name="T29" fmla="*/ 19 h 448"/>
                <a:gd name="T30" fmla="*/ 29 w 364"/>
                <a:gd name="T31" fmla="*/ 14 h 448"/>
                <a:gd name="T32" fmla="*/ 38 w 364"/>
                <a:gd name="T33" fmla="*/ 14 h 448"/>
                <a:gd name="T34" fmla="*/ 52 w 364"/>
                <a:gd name="T35" fmla="*/ 18 h 448"/>
                <a:gd name="T36" fmla="*/ 59 w 364"/>
                <a:gd name="T37" fmla="*/ 29 h 448"/>
                <a:gd name="T38" fmla="*/ 60 w 364"/>
                <a:gd name="T39" fmla="*/ 38 h 448"/>
                <a:gd name="T40" fmla="*/ 27 w 364"/>
                <a:gd name="T41" fmla="*/ 64 h 448"/>
                <a:gd name="T42" fmla="*/ 12 w 364"/>
                <a:gd name="T43" fmla="*/ 71 h 448"/>
                <a:gd name="T44" fmla="*/ 5 w 364"/>
                <a:gd name="T45" fmla="*/ 78 h 448"/>
                <a:gd name="T46" fmla="*/ 2 w 364"/>
                <a:gd name="T47" fmla="*/ 88 h 448"/>
                <a:gd name="T48" fmla="*/ 0 w 364"/>
                <a:gd name="T49" fmla="*/ 97 h 448"/>
                <a:gd name="T50" fmla="*/ 4 w 364"/>
                <a:gd name="T51" fmla="*/ 108 h 448"/>
                <a:gd name="T52" fmla="*/ 15 w 364"/>
                <a:gd name="T53" fmla="*/ 118 h 448"/>
                <a:gd name="T54" fmla="*/ 25 w 364"/>
                <a:gd name="T55" fmla="*/ 119 h 448"/>
                <a:gd name="T56" fmla="*/ 38 w 364"/>
                <a:gd name="T57" fmla="*/ 117 h 448"/>
                <a:gd name="T58" fmla="*/ 52 w 364"/>
                <a:gd name="T59" fmla="*/ 111 h 448"/>
                <a:gd name="T60" fmla="*/ 61 w 364"/>
                <a:gd name="T61" fmla="*/ 105 h 448"/>
                <a:gd name="T62" fmla="*/ 66 w 364"/>
                <a:gd name="T63" fmla="*/ 114 h 448"/>
                <a:gd name="T64" fmla="*/ 73 w 364"/>
                <a:gd name="T65" fmla="*/ 119 h 448"/>
                <a:gd name="T66" fmla="*/ 79 w 364"/>
                <a:gd name="T67" fmla="*/ 120 h 448"/>
                <a:gd name="T68" fmla="*/ 90 w 364"/>
                <a:gd name="T69" fmla="*/ 118 h 448"/>
                <a:gd name="T70" fmla="*/ 96 w 364"/>
                <a:gd name="T71" fmla="*/ 112 h 448"/>
                <a:gd name="T72" fmla="*/ 98 w 364"/>
                <a:gd name="T73" fmla="*/ 108 h 448"/>
                <a:gd name="T74" fmla="*/ 97 w 364"/>
                <a:gd name="T75" fmla="*/ 108 h 448"/>
                <a:gd name="T76" fmla="*/ 88 w 364"/>
                <a:gd name="T77" fmla="*/ 111 h 448"/>
                <a:gd name="T78" fmla="*/ 81 w 364"/>
                <a:gd name="T79" fmla="*/ 104 h 448"/>
                <a:gd name="T80" fmla="*/ 78 w 364"/>
                <a:gd name="T81" fmla="*/ 31 h 448"/>
                <a:gd name="T82" fmla="*/ 78 w 364"/>
                <a:gd name="T83" fmla="*/ 25 h 448"/>
                <a:gd name="T84" fmla="*/ 73 w 364"/>
                <a:gd name="T85" fmla="*/ 12 h 448"/>
                <a:gd name="T86" fmla="*/ 65 w 364"/>
                <a:gd name="T87" fmla="*/ 5 h 448"/>
                <a:gd name="T88" fmla="*/ 52 w 364"/>
                <a:gd name="T89" fmla="*/ 2 h 448"/>
                <a:gd name="T90" fmla="*/ 40 w 364"/>
                <a:gd name="T91" fmla="*/ 0 h 448"/>
                <a:gd name="T92" fmla="*/ 25 w 364"/>
                <a:gd name="T93" fmla="*/ 4 h 448"/>
                <a:gd name="T94" fmla="*/ 14 w 364"/>
                <a:gd name="T95" fmla="*/ 12 h 448"/>
                <a:gd name="T96" fmla="*/ 5 w 364"/>
                <a:gd name="T97" fmla="*/ 25 h 448"/>
                <a:gd name="T98" fmla="*/ 4 w 364"/>
                <a:gd name="T99" fmla="*/ 30 h 4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4" h="448">
                  <a:moveTo>
                    <a:pt x="222" y="230"/>
                  </a:moveTo>
                  <a:lnTo>
                    <a:pt x="222" y="230"/>
                  </a:lnTo>
                  <a:lnTo>
                    <a:pt x="224" y="232"/>
                  </a:lnTo>
                  <a:lnTo>
                    <a:pt x="226" y="352"/>
                  </a:lnTo>
                  <a:lnTo>
                    <a:pt x="224" y="356"/>
                  </a:lnTo>
                  <a:lnTo>
                    <a:pt x="220" y="362"/>
                  </a:lnTo>
                  <a:lnTo>
                    <a:pt x="212" y="372"/>
                  </a:lnTo>
                  <a:lnTo>
                    <a:pt x="202" y="380"/>
                  </a:lnTo>
                  <a:lnTo>
                    <a:pt x="188" y="388"/>
                  </a:lnTo>
                  <a:lnTo>
                    <a:pt x="174" y="396"/>
                  </a:lnTo>
                  <a:lnTo>
                    <a:pt x="158" y="400"/>
                  </a:lnTo>
                  <a:lnTo>
                    <a:pt x="140" y="402"/>
                  </a:lnTo>
                  <a:lnTo>
                    <a:pt x="128" y="402"/>
                  </a:lnTo>
                  <a:lnTo>
                    <a:pt x="114" y="398"/>
                  </a:lnTo>
                  <a:lnTo>
                    <a:pt x="102" y="394"/>
                  </a:lnTo>
                  <a:lnTo>
                    <a:pt x="92" y="386"/>
                  </a:lnTo>
                  <a:lnTo>
                    <a:pt x="82" y="378"/>
                  </a:lnTo>
                  <a:lnTo>
                    <a:pt x="74" y="366"/>
                  </a:lnTo>
                  <a:lnTo>
                    <a:pt x="70" y="354"/>
                  </a:lnTo>
                  <a:lnTo>
                    <a:pt x="68" y="340"/>
                  </a:lnTo>
                  <a:lnTo>
                    <a:pt x="68" y="324"/>
                  </a:lnTo>
                  <a:lnTo>
                    <a:pt x="72" y="312"/>
                  </a:lnTo>
                  <a:lnTo>
                    <a:pt x="76" y="298"/>
                  </a:lnTo>
                  <a:lnTo>
                    <a:pt x="82" y="288"/>
                  </a:lnTo>
                  <a:lnTo>
                    <a:pt x="92" y="276"/>
                  </a:lnTo>
                  <a:lnTo>
                    <a:pt x="104" y="266"/>
                  </a:lnTo>
                  <a:lnTo>
                    <a:pt x="120" y="258"/>
                  </a:lnTo>
                  <a:lnTo>
                    <a:pt x="140" y="252"/>
                  </a:lnTo>
                  <a:lnTo>
                    <a:pt x="222" y="230"/>
                  </a:lnTo>
                  <a:close/>
                  <a:moveTo>
                    <a:pt x="14" y="112"/>
                  </a:moveTo>
                  <a:lnTo>
                    <a:pt x="14" y="112"/>
                  </a:lnTo>
                  <a:lnTo>
                    <a:pt x="14" y="114"/>
                  </a:lnTo>
                  <a:lnTo>
                    <a:pt x="14" y="116"/>
                  </a:lnTo>
                  <a:lnTo>
                    <a:pt x="16" y="116"/>
                  </a:lnTo>
                  <a:lnTo>
                    <a:pt x="18" y="114"/>
                  </a:lnTo>
                  <a:lnTo>
                    <a:pt x="24" y="104"/>
                  </a:lnTo>
                  <a:lnTo>
                    <a:pt x="34" y="94"/>
                  </a:lnTo>
                  <a:lnTo>
                    <a:pt x="46" y="84"/>
                  </a:lnTo>
                  <a:lnTo>
                    <a:pt x="62" y="72"/>
                  </a:lnTo>
                  <a:lnTo>
                    <a:pt x="84" y="62"/>
                  </a:lnTo>
                  <a:lnTo>
                    <a:pt x="96" y="58"/>
                  </a:lnTo>
                  <a:lnTo>
                    <a:pt x="110" y="54"/>
                  </a:lnTo>
                  <a:lnTo>
                    <a:pt x="124" y="52"/>
                  </a:lnTo>
                  <a:lnTo>
                    <a:pt x="142" y="52"/>
                  </a:lnTo>
                  <a:lnTo>
                    <a:pt x="164" y="54"/>
                  </a:lnTo>
                  <a:lnTo>
                    <a:pt x="182" y="60"/>
                  </a:lnTo>
                  <a:lnTo>
                    <a:pt x="196" y="68"/>
                  </a:lnTo>
                  <a:lnTo>
                    <a:pt x="208" y="80"/>
                  </a:lnTo>
                  <a:lnTo>
                    <a:pt x="216" y="92"/>
                  </a:lnTo>
                  <a:lnTo>
                    <a:pt x="220" y="108"/>
                  </a:lnTo>
                  <a:lnTo>
                    <a:pt x="224" y="124"/>
                  </a:lnTo>
                  <a:lnTo>
                    <a:pt x="224" y="140"/>
                  </a:lnTo>
                  <a:lnTo>
                    <a:pt x="224" y="204"/>
                  </a:lnTo>
                  <a:lnTo>
                    <a:pt x="100" y="238"/>
                  </a:lnTo>
                  <a:lnTo>
                    <a:pt x="82" y="244"/>
                  </a:lnTo>
                  <a:lnTo>
                    <a:pt x="66" y="252"/>
                  </a:lnTo>
                  <a:lnTo>
                    <a:pt x="46" y="264"/>
                  </a:lnTo>
                  <a:lnTo>
                    <a:pt x="36" y="270"/>
                  </a:lnTo>
                  <a:lnTo>
                    <a:pt x="28" y="280"/>
                  </a:lnTo>
                  <a:lnTo>
                    <a:pt x="20" y="290"/>
                  </a:lnTo>
                  <a:lnTo>
                    <a:pt x="12" y="300"/>
                  </a:lnTo>
                  <a:lnTo>
                    <a:pt x="6" y="314"/>
                  </a:lnTo>
                  <a:lnTo>
                    <a:pt x="2" y="328"/>
                  </a:lnTo>
                  <a:lnTo>
                    <a:pt x="0" y="344"/>
                  </a:lnTo>
                  <a:lnTo>
                    <a:pt x="0" y="362"/>
                  </a:lnTo>
                  <a:lnTo>
                    <a:pt x="2" y="376"/>
                  </a:lnTo>
                  <a:lnTo>
                    <a:pt x="8" y="392"/>
                  </a:lnTo>
                  <a:lnTo>
                    <a:pt x="14" y="406"/>
                  </a:lnTo>
                  <a:lnTo>
                    <a:pt x="26" y="420"/>
                  </a:lnTo>
                  <a:lnTo>
                    <a:pt x="38" y="430"/>
                  </a:lnTo>
                  <a:lnTo>
                    <a:pt x="54" y="440"/>
                  </a:lnTo>
                  <a:lnTo>
                    <a:pt x="72" y="444"/>
                  </a:lnTo>
                  <a:lnTo>
                    <a:pt x="94" y="446"/>
                  </a:lnTo>
                  <a:lnTo>
                    <a:pt x="112" y="446"/>
                  </a:lnTo>
                  <a:lnTo>
                    <a:pt x="128" y="442"/>
                  </a:lnTo>
                  <a:lnTo>
                    <a:pt x="144" y="438"/>
                  </a:lnTo>
                  <a:lnTo>
                    <a:pt x="160" y="430"/>
                  </a:lnTo>
                  <a:lnTo>
                    <a:pt x="176" y="422"/>
                  </a:lnTo>
                  <a:lnTo>
                    <a:pt x="192" y="412"/>
                  </a:lnTo>
                  <a:lnTo>
                    <a:pt x="226" y="384"/>
                  </a:lnTo>
                  <a:lnTo>
                    <a:pt x="226" y="396"/>
                  </a:lnTo>
                  <a:lnTo>
                    <a:pt x="230" y="406"/>
                  </a:lnTo>
                  <a:lnTo>
                    <a:pt x="236" y="418"/>
                  </a:lnTo>
                  <a:lnTo>
                    <a:pt x="244" y="428"/>
                  </a:lnTo>
                  <a:lnTo>
                    <a:pt x="256" y="438"/>
                  </a:lnTo>
                  <a:lnTo>
                    <a:pt x="264" y="442"/>
                  </a:lnTo>
                  <a:lnTo>
                    <a:pt x="272" y="446"/>
                  </a:lnTo>
                  <a:lnTo>
                    <a:pt x="282" y="448"/>
                  </a:lnTo>
                  <a:lnTo>
                    <a:pt x="294" y="448"/>
                  </a:lnTo>
                  <a:lnTo>
                    <a:pt x="316" y="446"/>
                  </a:lnTo>
                  <a:lnTo>
                    <a:pt x="326" y="444"/>
                  </a:lnTo>
                  <a:lnTo>
                    <a:pt x="334" y="440"/>
                  </a:lnTo>
                  <a:lnTo>
                    <a:pt x="342" y="434"/>
                  </a:lnTo>
                  <a:lnTo>
                    <a:pt x="350" y="428"/>
                  </a:lnTo>
                  <a:lnTo>
                    <a:pt x="358" y="420"/>
                  </a:lnTo>
                  <a:lnTo>
                    <a:pt x="364" y="410"/>
                  </a:lnTo>
                  <a:lnTo>
                    <a:pt x="364" y="406"/>
                  </a:lnTo>
                  <a:lnTo>
                    <a:pt x="362" y="406"/>
                  </a:lnTo>
                  <a:lnTo>
                    <a:pt x="360" y="406"/>
                  </a:lnTo>
                  <a:lnTo>
                    <a:pt x="350" y="410"/>
                  </a:lnTo>
                  <a:lnTo>
                    <a:pt x="338" y="412"/>
                  </a:lnTo>
                  <a:lnTo>
                    <a:pt x="326" y="412"/>
                  </a:lnTo>
                  <a:lnTo>
                    <a:pt x="316" y="408"/>
                  </a:lnTo>
                  <a:lnTo>
                    <a:pt x="306" y="402"/>
                  </a:lnTo>
                  <a:lnTo>
                    <a:pt x="300" y="390"/>
                  </a:lnTo>
                  <a:lnTo>
                    <a:pt x="294" y="376"/>
                  </a:lnTo>
                  <a:lnTo>
                    <a:pt x="292" y="358"/>
                  </a:lnTo>
                  <a:lnTo>
                    <a:pt x="290" y="118"/>
                  </a:lnTo>
                  <a:lnTo>
                    <a:pt x="290" y="108"/>
                  </a:lnTo>
                  <a:lnTo>
                    <a:pt x="288" y="92"/>
                  </a:lnTo>
                  <a:lnTo>
                    <a:pt x="284" y="74"/>
                  </a:lnTo>
                  <a:lnTo>
                    <a:pt x="276" y="54"/>
                  </a:lnTo>
                  <a:lnTo>
                    <a:pt x="270" y="44"/>
                  </a:lnTo>
                  <a:lnTo>
                    <a:pt x="262" y="34"/>
                  </a:lnTo>
                  <a:lnTo>
                    <a:pt x="252" y="26"/>
                  </a:lnTo>
                  <a:lnTo>
                    <a:pt x="240" y="18"/>
                  </a:lnTo>
                  <a:lnTo>
                    <a:pt x="226" y="12"/>
                  </a:lnTo>
                  <a:lnTo>
                    <a:pt x="212" y="6"/>
                  </a:lnTo>
                  <a:lnTo>
                    <a:pt x="192" y="2"/>
                  </a:lnTo>
                  <a:lnTo>
                    <a:pt x="172" y="0"/>
                  </a:lnTo>
                  <a:lnTo>
                    <a:pt x="148" y="0"/>
                  </a:lnTo>
                  <a:lnTo>
                    <a:pt x="128" y="2"/>
                  </a:lnTo>
                  <a:lnTo>
                    <a:pt x="108" y="8"/>
                  </a:lnTo>
                  <a:lnTo>
                    <a:pt x="92" y="14"/>
                  </a:lnTo>
                  <a:lnTo>
                    <a:pt x="76" y="22"/>
                  </a:lnTo>
                  <a:lnTo>
                    <a:pt x="64" y="32"/>
                  </a:lnTo>
                  <a:lnTo>
                    <a:pt x="52" y="42"/>
                  </a:lnTo>
                  <a:lnTo>
                    <a:pt x="44" y="54"/>
                  </a:lnTo>
                  <a:lnTo>
                    <a:pt x="28" y="74"/>
                  </a:lnTo>
                  <a:lnTo>
                    <a:pt x="20" y="92"/>
                  </a:lnTo>
                  <a:lnTo>
                    <a:pt x="14" y="106"/>
                  </a:lnTo>
                  <a:lnTo>
                    <a:pt x="14" y="1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13"/>
            <p:cNvSpPr>
              <a:spLocks noEditPoints="1"/>
            </p:cNvSpPr>
            <p:nvPr/>
          </p:nvSpPr>
          <p:spPr bwMode="auto">
            <a:xfrm>
              <a:off x="1346" y="3212"/>
              <a:ext cx="333" cy="333"/>
            </a:xfrm>
            <a:custGeom>
              <a:avLst/>
              <a:gdLst>
                <a:gd name="T0" fmla="*/ 30 w 434"/>
                <a:gd name="T1" fmla="*/ 8 h 434"/>
                <a:gd name="T2" fmla="*/ 31 w 434"/>
                <a:gd name="T3" fmla="*/ 7 h 434"/>
                <a:gd name="T4" fmla="*/ 40 w 434"/>
                <a:gd name="T5" fmla="*/ 7 h 434"/>
                <a:gd name="T6" fmla="*/ 55 w 434"/>
                <a:gd name="T7" fmla="*/ 9 h 434"/>
                <a:gd name="T8" fmla="*/ 68 w 434"/>
                <a:gd name="T9" fmla="*/ 12 h 434"/>
                <a:gd name="T10" fmla="*/ 77 w 434"/>
                <a:gd name="T11" fmla="*/ 19 h 434"/>
                <a:gd name="T12" fmla="*/ 85 w 434"/>
                <a:gd name="T13" fmla="*/ 27 h 434"/>
                <a:gd name="T14" fmla="*/ 90 w 434"/>
                <a:gd name="T15" fmla="*/ 36 h 434"/>
                <a:gd name="T16" fmla="*/ 94 w 434"/>
                <a:gd name="T17" fmla="*/ 45 h 434"/>
                <a:gd name="T18" fmla="*/ 96 w 434"/>
                <a:gd name="T19" fmla="*/ 54 h 434"/>
                <a:gd name="T20" fmla="*/ 96 w 434"/>
                <a:gd name="T21" fmla="*/ 59 h 434"/>
                <a:gd name="T22" fmla="*/ 95 w 434"/>
                <a:gd name="T23" fmla="*/ 71 h 434"/>
                <a:gd name="T24" fmla="*/ 92 w 434"/>
                <a:gd name="T25" fmla="*/ 82 h 434"/>
                <a:gd name="T26" fmla="*/ 88 w 434"/>
                <a:gd name="T27" fmla="*/ 90 h 434"/>
                <a:gd name="T28" fmla="*/ 82 w 434"/>
                <a:gd name="T29" fmla="*/ 97 h 434"/>
                <a:gd name="T30" fmla="*/ 76 w 434"/>
                <a:gd name="T31" fmla="*/ 103 h 434"/>
                <a:gd name="T32" fmla="*/ 69 w 434"/>
                <a:gd name="T33" fmla="*/ 106 h 434"/>
                <a:gd name="T34" fmla="*/ 60 w 434"/>
                <a:gd name="T35" fmla="*/ 107 h 434"/>
                <a:gd name="T36" fmla="*/ 51 w 434"/>
                <a:gd name="T37" fmla="*/ 108 h 434"/>
                <a:gd name="T38" fmla="*/ 45 w 434"/>
                <a:gd name="T39" fmla="*/ 108 h 434"/>
                <a:gd name="T40" fmla="*/ 37 w 434"/>
                <a:gd name="T41" fmla="*/ 107 h 434"/>
                <a:gd name="T42" fmla="*/ 32 w 434"/>
                <a:gd name="T43" fmla="*/ 102 h 434"/>
                <a:gd name="T44" fmla="*/ 30 w 434"/>
                <a:gd name="T45" fmla="*/ 92 h 434"/>
                <a:gd name="T46" fmla="*/ 30 w 434"/>
                <a:gd name="T47" fmla="*/ 8 h 434"/>
                <a:gd name="T48" fmla="*/ 57 w 434"/>
                <a:gd name="T49" fmla="*/ 115 h 434"/>
                <a:gd name="T50" fmla="*/ 62 w 434"/>
                <a:gd name="T51" fmla="*/ 115 h 434"/>
                <a:gd name="T52" fmla="*/ 72 w 434"/>
                <a:gd name="T53" fmla="*/ 114 h 434"/>
                <a:gd name="T54" fmla="*/ 82 w 434"/>
                <a:gd name="T55" fmla="*/ 110 h 434"/>
                <a:gd name="T56" fmla="*/ 92 w 434"/>
                <a:gd name="T57" fmla="*/ 107 h 434"/>
                <a:gd name="T58" fmla="*/ 100 w 434"/>
                <a:gd name="T59" fmla="*/ 100 h 434"/>
                <a:gd name="T60" fmla="*/ 107 w 434"/>
                <a:gd name="T61" fmla="*/ 91 h 434"/>
                <a:gd name="T62" fmla="*/ 112 w 434"/>
                <a:gd name="T63" fmla="*/ 81 h 434"/>
                <a:gd name="T64" fmla="*/ 115 w 434"/>
                <a:gd name="T65" fmla="*/ 68 h 434"/>
                <a:gd name="T66" fmla="*/ 115 w 434"/>
                <a:gd name="T67" fmla="*/ 61 h 434"/>
                <a:gd name="T68" fmla="*/ 114 w 434"/>
                <a:gd name="T69" fmla="*/ 49 h 434"/>
                <a:gd name="T70" fmla="*/ 112 w 434"/>
                <a:gd name="T71" fmla="*/ 38 h 434"/>
                <a:gd name="T72" fmla="*/ 107 w 434"/>
                <a:gd name="T73" fmla="*/ 28 h 434"/>
                <a:gd name="T74" fmla="*/ 99 w 434"/>
                <a:gd name="T75" fmla="*/ 19 h 434"/>
                <a:gd name="T76" fmla="*/ 90 w 434"/>
                <a:gd name="T77" fmla="*/ 12 h 434"/>
                <a:gd name="T78" fmla="*/ 77 w 434"/>
                <a:gd name="T79" fmla="*/ 5 h 434"/>
                <a:gd name="T80" fmla="*/ 61 w 434"/>
                <a:gd name="T81" fmla="*/ 2 h 434"/>
                <a:gd name="T82" fmla="*/ 43 w 434"/>
                <a:gd name="T83" fmla="*/ 0 h 434"/>
                <a:gd name="T84" fmla="*/ 0 w 434"/>
                <a:gd name="T85" fmla="*/ 3 h 434"/>
                <a:gd name="T86" fmla="*/ 2 w 434"/>
                <a:gd name="T87" fmla="*/ 3 h 434"/>
                <a:gd name="T88" fmla="*/ 6 w 434"/>
                <a:gd name="T89" fmla="*/ 4 h 434"/>
                <a:gd name="T90" fmla="*/ 9 w 434"/>
                <a:gd name="T91" fmla="*/ 9 h 434"/>
                <a:gd name="T92" fmla="*/ 12 w 434"/>
                <a:gd name="T93" fmla="*/ 16 h 434"/>
                <a:gd name="T94" fmla="*/ 12 w 434"/>
                <a:gd name="T95" fmla="*/ 26 h 434"/>
                <a:gd name="T96" fmla="*/ 12 w 434"/>
                <a:gd name="T97" fmla="*/ 86 h 434"/>
                <a:gd name="T98" fmla="*/ 12 w 434"/>
                <a:gd name="T99" fmla="*/ 96 h 434"/>
                <a:gd name="T100" fmla="*/ 9 w 434"/>
                <a:gd name="T101" fmla="*/ 105 h 434"/>
                <a:gd name="T102" fmla="*/ 6 w 434"/>
                <a:gd name="T103" fmla="*/ 110 h 434"/>
                <a:gd name="T104" fmla="*/ 2 w 434"/>
                <a:gd name="T105" fmla="*/ 113 h 434"/>
                <a:gd name="T106" fmla="*/ 0 w 434"/>
                <a:gd name="T107" fmla="*/ 115 h 434"/>
                <a:gd name="T108" fmla="*/ 57 w 434"/>
                <a:gd name="T109" fmla="*/ 115 h 4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34" h="434">
                  <a:moveTo>
                    <a:pt x="114" y="30"/>
                  </a:moveTo>
                  <a:lnTo>
                    <a:pt x="114" y="30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50" y="26"/>
                  </a:lnTo>
                  <a:lnTo>
                    <a:pt x="180" y="28"/>
                  </a:lnTo>
                  <a:lnTo>
                    <a:pt x="208" y="32"/>
                  </a:lnTo>
                  <a:lnTo>
                    <a:pt x="232" y="40"/>
                  </a:lnTo>
                  <a:lnTo>
                    <a:pt x="254" y="48"/>
                  </a:lnTo>
                  <a:lnTo>
                    <a:pt x="274" y="60"/>
                  </a:lnTo>
                  <a:lnTo>
                    <a:pt x="292" y="72"/>
                  </a:lnTo>
                  <a:lnTo>
                    <a:pt x="306" y="86"/>
                  </a:lnTo>
                  <a:lnTo>
                    <a:pt x="320" y="102"/>
                  </a:lnTo>
                  <a:lnTo>
                    <a:pt x="332" y="118"/>
                  </a:lnTo>
                  <a:lnTo>
                    <a:pt x="340" y="136"/>
                  </a:lnTo>
                  <a:lnTo>
                    <a:pt x="348" y="152"/>
                  </a:lnTo>
                  <a:lnTo>
                    <a:pt x="354" y="170"/>
                  </a:lnTo>
                  <a:lnTo>
                    <a:pt x="358" y="188"/>
                  </a:lnTo>
                  <a:lnTo>
                    <a:pt x="360" y="204"/>
                  </a:lnTo>
                  <a:lnTo>
                    <a:pt x="362" y="220"/>
                  </a:lnTo>
                  <a:lnTo>
                    <a:pt x="360" y="246"/>
                  </a:lnTo>
                  <a:lnTo>
                    <a:pt x="358" y="268"/>
                  </a:lnTo>
                  <a:lnTo>
                    <a:pt x="354" y="290"/>
                  </a:lnTo>
                  <a:lnTo>
                    <a:pt x="348" y="308"/>
                  </a:lnTo>
                  <a:lnTo>
                    <a:pt x="340" y="326"/>
                  </a:lnTo>
                  <a:lnTo>
                    <a:pt x="332" y="340"/>
                  </a:lnTo>
                  <a:lnTo>
                    <a:pt x="322" y="354"/>
                  </a:lnTo>
                  <a:lnTo>
                    <a:pt x="310" y="366"/>
                  </a:lnTo>
                  <a:lnTo>
                    <a:pt x="298" y="376"/>
                  </a:lnTo>
                  <a:lnTo>
                    <a:pt x="286" y="386"/>
                  </a:lnTo>
                  <a:lnTo>
                    <a:pt x="272" y="392"/>
                  </a:lnTo>
                  <a:lnTo>
                    <a:pt x="258" y="398"/>
                  </a:lnTo>
                  <a:lnTo>
                    <a:pt x="242" y="402"/>
                  </a:lnTo>
                  <a:lnTo>
                    <a:pt x="226" y="406"/>
                  </a:lnTo>
                  <a:lnTo>
                    <a:pt x="210" y="408"/>
                  </a:lnTo>
                  <a:lnTo>
                    <a:pt x="194" y="408"/>
                  </a:lnTo>
                  <a:lnTo>
                    <a:pt x="172" y="408"/>
                  </a:lnTo>
                  <a:lnTo>
                    <a:pt x="154" y="406"/>
                  </a:lnTo>
                  <a:lnTo>
                    <a:pt x="140" y="400"/>
                  </a:lnTo>
                  <a:lnTo>
                    <a:pt x="130" y="394"/>
                  </a:lnTo>
                  <a:lnTo>
                    <a:pt x="122" y="382"/>
                  </a:lnTo>
                  <a:lnTo>
                    <a:pt x="118" y="368"/>
                  </a:lnTo>
                  <a:lnTo>
                    <a:pt x="114" y="348"/>
                  </a:lnTo>
                  <a:lnTo>
                    <a:pt x="114" y="324"/>
                  </a:lnTo>
                  <a:lnTo>
                    <a:pt x="114" y="30"/>
                  </a:lnTo>
                  <a:close/>
                  <a:moveTo>
                    <a:pt x="216" y="434"/>
                  </a:moveTo>
                  <a:lnTo>
                    <a:pt x="216" y="434"/>
                  </a:lnTo>
                  <a:lnTo>
                    <a:pt x="234" y="434"/>
                  </a:lnTo>
                  <a:lnTo>
                    <a:pt x="252" y="432"/>
                  </a:lnTo>
                  <a:lnTo>
                    <a:pt x="272" y="428"/>
                  </a:lnTo>
                  <a:lnTo>
                    <a:pt x="290" y="424"/>
                  </a:lnTo>
                  <a:lnTo>
                    <a:pt x="308" y="416"/>
                  </a:lnTo>
                  <a:lnTo>
                    <a:pt x="326" y="408"/>
                  </a:lnTo>
                  <a:lnTo>
                    <a:pt x="344" y="400"/>
                  </a:lnTo>
                  <a:lnTo>
                    <a:pt x="360" y="388"/>
                  </a:lnTo>
                  <a:lnTo>
                    <a:pt x="374" y="374"/>
                  </a:lnTo>
                  <a:lnTo>
                    <a:pt x="388" y="360"/>
                  </a:lnTo>
                  <a:lnTo>
                    <a:pt x="402" y="342"/>
                  </a:lnTo>
                  <a:lnTo>
                    <a:pt x="412" y="324"/>
                  </a:lnTo>
                  <a:lnTo>
                    <a:pt x="420" y="302"/>
                  </a:lnTo>
                  <a:lnTo>
                    <a:pt x="428" y="280"/>
                  </a:lnTo>
                  <a:lnTo>
                    <a:pt x="432" y="256"/>
                  </a:lnTo>
                  <a:lnTo>
                    <a:pt x="434" y="228"/>
                  </a:lnTo>
                  <a:lnTo>
                    <a:pt x="432" y="206"/>
                  </a:lnTo>
                  <a:lnTo>
                    <a:pt x="430" y="186"/>
                  </a:lnTo>
                  <a:lnTo>
                    <a:pt x="426" y="164"/>
                  </a:lnTo>
                  <a:lnTo>
                    <a:pt x="420" y="144"/>
                  </a:lnTo>
                  <a:lnTo>
                    <a:pt x="412" y="124"/>
                  </a:lnTo>
                  <a:lnTo>
                    <a:pt x="400" y="106"/>
                  </a:lnTo>
                  <a:lnTo>
                    <a:pt x="388" y="88"/>
                  </a:lnTo>
                  <a:lnTo>
                    <a:pt x="372" y="72"/>
                  </a:lnTo>
                  <a:lnTo>
                    <a:pt x="356" y="56"/>
                  </a:lnTo>
                  <a:lnTo>
                    <a:pt x="336" y="42"/>
                  </a:lnTo>
                  <a:lnTo>
                    <a:pt x="314" y="30"/>
                  </a:lnTo>
                  <a:lnTo>
                    <a:pt x="288" y="20"/>
                  </a:lnTo>
                  <a:lnTo>
                    <a:pt x="260" y="12"/>
                  </a:lnTo>
                  <a:lnTo>
                    <a:pt x="230" y="6"/>
                  </a:lnTo>
                  <a:lnTo>
                    <a:pt x="198" y="2"/>
                  </a:lnTo>
                  <a:lnTo>
                    <a:pt x="162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8" y="12"/>
                  </a:lnTo>
                  <a:lnTo>
                    <a:pt x="16" y="14"/>
                  </a:lnTo>
                  <a:lnTo>
                    <a:pt x="22" y="16"/>
                  </a:lnTo>
                  <a:lnTo>
                    <a:pt x="28" y="22"/>
                  </a:lnTo>
                  <a:lnTo>
                    <a:pt x="36" y="32"/>
                  </a:lnTo>
                  <a:lnTo>
                    <a:pt x="42" y="46"/>
                  </a:lnTo>
                  <a:lnTo>
                    <a:pt x="46" y="60"/>
                  </a:lnTo>
                  <a:lnTo>
                    <a:pt x="48" y="74"/>
                  </a:lnTo>
                  <a:lnTo>
                    <a:pt x="48" y="96"/>
                  </a:lnTo>
                  <a:lnTo>
                    <a:pt x="48" y="322"/>
                  </a:lnTo>
                  <a:lnTo>
                    <a:pt x="48" y="346"/>
                  </a:lnTo>
                  <a:lnTo>
                    <a:pt x="46" y="362"/>
                  </a:lnTo>
                  <a:lnTo>
                    <a:pt x="42" y="380"/>
                  </a:lnTo>
                  <a:lnTo>
                    <a:pt x="36" y="396"/>
                  </a:lnTo>
                  <a:lnTo>
                    <a:pt x="28" y="410"/>
                  </a:lnTo>
                  <a:lnTo>
                    <a:pt x="22" y="416"/>
                  </a:lnTo>
                  <a:lnTo>
                    <a:pt x="16" y="420"/>
                  </a:lnTo>
                  <a:lnTo>
                    <a:pt x="8" y="422"/>
                  </a:lnTo>
                  <a:lnTo>
                    <a:pt x="0" y="422"/>
                  </a:lnTo>
                  <a:lnTo>
                    <a:pt x="0" y="434"/>
                  </a:lnTo>
                  <a:lnTo>
                    <a:pt x="216" y="4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7331075" y="6583363"/>
            <a:ext cx="1516063" cy="139700"/>
            <a:chOff x="771" y="3649"/>
            <a:chExt cx="1744" cy="160"/>
          </a:xfrm>
        </p:grpSpPr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771" y="3656"/>
              <a:ext cx="91" cy="116"/>
            </a:xfrm>
            <a:custGeom>
              <a:avLst/>
              <a:gdLst>
                <a:gd name="T0" fmla="*/ 13 w 118"/>
                <a:gd name="T1" fmla="*/ 40 h 152"/>
                <a:gd name="T2" fmla="*/ 13 w 118"/>
                <a:gd name="T3" fmla="*/ 23 h 152"/>
                <a:gd name="T4" fmla="*/ 0 w 118"/>
                <a:gd name="T5" fmla="*/ 0 h 152"/>
                <a:gd name="T6" fmla="*/ 6 w 118"/>
                <a:gd name="T7" fmla="*/ 0 h 152"/>
                <a:gd name="T8" fmla="*/ 12 w 118"/>
                <a:gd name="T9" fmla="*/ 11 h 152"/>
                <a:gd name="T10" fmla="*/ 12 w 118"/>
                <a:gd name="T11" fmla="*/ 11 h 152"/>
                <a:gd name="T12" fmla="*/ 16 w 118"/>
                <a:gd name="T13" fmla="*/ 19 h 152"/>
                <a:gd name="T14" fmla="*/ 16 w 118"/>
                <a:gd name="T15" fmla="*/ 19 h 152"/>
                <a:gd name="T16" fmla="*/ 16 w 118"/>
                <a:gd name="T17" fmla="*/ 19 h 152"/>
                <a:gd name="T18" fmla="*/ 20 w 118"/>
                <a:gd name="T19" fmla="*/ 11 h 152"/>
                <a:gd name="T20" fmla="*/ 26 w 118"/>
                <a:gd name="T21" fmla="*/ 0 h 152"/>
                <a:gd name="T22" fmla="*/ 32 w 118"/>
                <a:gd name="T23" fmla="*/ 0 h 152"/>
                <a:gd name="T24" fmla="*/ 18 w 118"/>
                <a:gd name="T25" fmla="*/ 23 h 152"/>
                <a:gd name="T26" fmla="*/ 18 w 118"/>
                <a:gd name="T27" fmla="*/ 40 h 152"/>
                <a:gd name="T28" fmla="*/ 13 w 118"/>
                <a:gd name="T29" fmla="*/ 40 h 1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8" h="152">
                  <a:moveTo>
                    <a:pt x="48" y="152"/>
                  </a:moveTo>
                  <a:lnTo>
                    <a:pt x="48" y="88"/>
                  </a:lnTo>
                  <a:lnTo>
                    <a:pt x="0" y="0"/>
                  </a:lnTo>
                  <a:lnTo>
                    <a:pt x="22" y="0"/>
                  </a:lnTo>
                  <a:lnTo>
                    <a:pt x="44" y="42"/>
                  </a:lnTo>
                  <a:lnTo>
                    <a:pt x="58" y="74"/>
                  </a:lnTo>
                  <a:lnTo>
                    <a:pt x="74" y="42"/>
                  </a:lnTo>
                  <a:lnTo>
                    <a:pt x="96" y="0"/>
                  </a:lnTo>
                  <a:lnTo>
                    <a:pt x="118" y="0"/>
                  </a:lnTo>
                  <a:lnTo>
                    <a:pt x="66" y="88"/>
                  </a:lnTo>
                  <a:lnTo>
                    <a:pt x="66" y="152"/>
                  </a:lnTo>
                  <a:lnTo>
                    <a:pt x="48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6"/>
            <p:cNvSpPr>
              <a:spLocks noEditPoints="1"/>
            </p:cNvSpPr>
            <p:nvPr/>
          </p:nvSpPr>
          <p:spPr bwMode="auto">
            <a:xfrm>
              <a:off x="856" y="3686"/>
              <a:ext cx="81" cy="88"/>
            </a:xfrm>
            <a:custGeom>
              <a:avLst/>
              <a:gdLst>
                <a:gd name="T0" fmla="*/ 14 w 106"/>
                <a:gd name="T1" fmla="*/ 31 h 114"/>
                <a:gd name="T2" fmla="*/ 8 w 106"/>
                <a:gd name="T3" fmla="*/ 30 h 114"/>
                <a:gd name="T4" fmla="*/ 4 w 106"/>
                <a:gd name="T5" fmla="*/ 28 h 114"/>
                <a:gd name="T6" fmla="*/ 2 w 106"/>
                <a:gd name="T7" fmla="*/ 22 h 114"/>
                <a:gd name="T8" fmla="*/ 0 w 106"/>
                <a:gd name="T9" fmla="*/ 16 h 114"/>
                <a:gd name="T10" fmla="*/ 2 w 106"/>
                <a:gd name="T11" fmla="*/ 13 h 114"/>
                <a:gd name="T12" fmla="*/ 3 w 106"/>
                <a:gd name="T13" fmla="*/ 7 h 114"/>
                <a:gd name="T14" fmla="*/ 6 w 106"/>
                <a:gd name="T15" fmla="*/ 3 h 114"/>
                <a:gd name="T16" fmla="*/ 11 w 106"/>
                <a:gd name="T17" fmla="*/ 2 h 114"/>
                <a:gd name="T18" fmla="*/ 14 w 106"/>
                <a:gd name="T19" fmla="*/ 0 h 114"/>
                <a:gd name="T20" fmla="*/ 20 w 106"/>
                <a:gd name="T21" fmla="*/ 2 h 114"/>
                <a:gd name="T22" fmla="*/ 24 w 106"/>
                <a:gd name="T23" fmla="*/ 4 h 114"/>
                <a:gd name="T24" fmla="*/ 27 w 106"/>
                <a:gd name="T25" fmla="*/ 9 h 114"/>
                <a:gd name="T26" fmla="*/ 28 w 106"/>
                <a:gd name="T27" fmla="*/ 15 h 114"/>
                <a:gd name="T28" fmla="*/ 27 w 106"/>
                <a:gd name="T29" fmla="*/ 19 h 114"/>
                <a:gd name="T30" fmla="*/ 25 w 106"/>
                <a:gd name="T31" fmla="*/ 25 h 114"/>
                <a:gd name="T32" fmla="*/ 21 w 106"/>
                <a:gd name="T33" fmla="*/ 29 h 114"/>
                <a:gd name="T34" fmla="*/ 16 w 106"/>
                <a:gd name="T35" fmla="*/ 31 h 114"/>
                <a:gd name="T36" fmla="*/ 14 w 106"/>
                <a:gd name="T37" fmla="*/ 31 h 114"/>
                <a:gd name="T38" fmla="*/ 14 w 106"/>
                <a:gd name="T39" fmla="*/ 28 h 114"/>
                <a:gd name="T40" fmla="*/ 17 w 106"/>
                <a:gd name="T41" fmla="*/ 26 h 114"/>
                <a:gd name="T42" fmla="*/ 20 w 106"/>
                <a:gd name="T43" fmla="*/ 24 h 114"/>
                <a:gd name="T44" fmla="*/ 21 w 106"/>
                <a:gd name="T45" fmla="*/ 20 h 114"/>
                <a:gd name="T46" fmla="*/ 22 w 106"/>
                <a:gd name="T47" fmla="*/ 15 h 114"/>
                <a:gd name="T48" fmla="*/ 21 w 106"/>
                <a:gd name="T49" fmla="*/ 12 h 114"/>
                <a:gd name="T50" fmla="*/ 21 w 106"/>
                <a:gd name="T51" fmla="*/ 8 h 114"/>
                <a:gd name="T52" fmla="*/ 18 w 106"/>
                <a:gd name="T53" fmla="*/ 5 h 114"/>
                <a:gd name="T54" fmla="*/ 14 w 106"/>
                <a:gd name="T55" fmla="*/ 4 h 114"/>
                <a:gd name="T56" fmla="*/ 12 w 106"/>
                <a:gd name="T57" fmla="*/ 4 h 114"/>
                <a:gd name="T58" fmla="*/ 8 w 106"/>
                <a:gd name="T59" fmla="*/ 7 h 114"/>
                <a:gd name="T60" fmla="*/ 6 w 106"/>
                <a:gd name="T61" fmla="*/ 10 h 114"/>
                <a:gd name="T62" fmla="*/ 5 w 106"/>
                <a:gd name="T63" fmla="*/ 16 h 114"/>
                <a:gd name="T64" fmla="*/ 5 w 106"/>
                <a:gd name="T65" fmla="*/ 18 h 114"/>
                <a:gd name="T66" fmla="*/ 6 w 106"/>
                <a:gd name="T67" fmla="*/ 22 h 114"/>
                <a:gd name="T68" fmla="*/ 8 w 106"/>
                <a:gd name="T69" fmla="*/ 25 h 114"/>
                <a:gd name="T70" fmla="*/ 12 w 106"/>
                <a:gd name="T71" fmla="*/ 28 h 114"/>
                <a:gd name="T72" fmla="*/ 14 w 106"/>
                <a:gd name="T73" fmla="*/ 28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6" h="114">
                  <a:moveTo>
                    <a:pt x="52" y="114"/>
                  </a:moveTo>
                  <a:lnTo>
                    <a:pt x="52" y="114"/>
                  </a:lnTo>
                  <a:lnTo>
                    <a:pt x="42" y="112"/>
                  </a:lnTo>
                  <a:lnTo>
                    <a:pt x="32" y="110"/>
                  </a:lnTo>
                  <a:lnTo>
                    <a:pt x="22" y="106"/>
                  </a:lnTo>
                  <a:lnTo>
                    <a:pt x="16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4" y="34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6" y="2"/>
                  </a:lnTo>
                  <a:lnTo>
                    <a:pt x="76" y="4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4"/>
                  </a:lnTo>
                  <a:lnTo>
                    <a:pt x="102" y="34"/>
                  </a:lnTo>
                  <a:lnTo>
                    <a:pt x="104" y="44"/>
                  </a:lnTo>
                  <a:lnTo>
                    <a:pt x="106" y="56"/>
                  </a:lnTo>
                  <a:lnTo>
                    <a:pt x="104" y="70"/>
                  </a:lnTo>
                  <a:lnTo>
                    <a:pt x="102" y="82"/>
                  </a:lnTo>
                  <a:lnTo>
                    <a:pt x="96" y="92"/>
                  </a:lnTo>
                  <a:lnTo>
                    <a:pt x="88" y="100"/>
                  </a:lnTo>
                  <a:lnTo>
                    <a:pt x="80" y="106"/>
                  </a:lnTo>
                  <a:lnTo>
                    <a:pt x="72" y="110"/>
                  </a:lnTo>
                  <a:lnTo>
                    <a:pt x="62" y="114"/>
                  </a:lnTo>
                  <a:lnTo>
                    <a:pt x="52" y="114"/>
                  </a:lnTo>
                  <a:close/>
                  <a:moveTo>
                    <a:pt x="52" y="100"/>
                  </a:moveTo>
                  <a:lnTo>
                    <a:pt x="52" y="100"/>
                  </a:lnTo>
                  <a:lnTo>
                    <a:pt x="60" y="98"/>
                  </a:lnTo>
                  <a:lnTo>
                    <a:pt x="66" y="96"/>
                  </a:lnTo>
                  <a:lnTo>
                    <a:pt x="72" y="92"/>
                  </a:lnTo>
                  <a:lnTo>
                    <a:pt x="76" y="88"/>
                  </a:lnTo>
                  <a:lnTo>
                    <a:pt x="80" y="82"/>
                  </a:lnTo>
                  <a:lnTo>
                    <a:pt x="84" y="74"/>
                  </a:lnTo>
                  <a:lnTo>
                    <a:pt x="84" y="66"/>
                  </a:lnTo>
                  <a:lnTo>
                    <a:pt x="86" y="56"/>
                  </a:lnTo>
                  <a:lnTo>
                    <a:pt x="84" y="42"/>
                  </a:lnTo>
                  <a:lnTo>
                    <a:pt x="82" y="36"/>
                  </a:lnTo>
                  <a:lnTo>
                    <a:pt x="78" y="30"/>
                  </a:lnTo>
                  <a:lnTo>
                    <a:pt x="74" y="24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6"/>
                  </a:lnTo>
                  <a:lnTo>
                    <a:pt x="46" y="16"/>
                  </a:lnTo>
                  <a:lnTo>
                    <a:pt x="38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6"/>
                  </a:lnTo>
                  <a:lnTo>
                    <a:pt x="22" y="42"/>
                  </a:lnTo>
                  <a:lnTo>
                    <a:pt x="20" y="58"/>
                  </a:lnTo>
                  <a:lnTo>
                    <a:pt x="20" y="66"/>
                  </a:lnTo>
                  <a:lnTo>
                    <a:pt x="22" y="74"/>
                  </a:lnTo>
                  <a:lnTo>
                    <a:pt x="26" y="82"/>
                  </a:lnTo>
                  <a:lnTo>
                    <a:pt x="30" y="88"/>
                  </a:lnTo>
                  <a:lnTo>
                    <a:pt x="34" y="92"/>
                  </a:lnTo>
                  <a:lnTo>
                    <a:pt x="40" y="96"/>
                  </a:lnTo>
                  <a:lnTo>
                    <a:pt x="46" y="98"/>
                  </a:lnTo>
                  <a:lnTo>
                    <a:pt x="5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956" y="3689"/>
              <a:ext cx="70" cy="85"/>
            </a:xfrm>
            <a:custGeom>
              <a:avLst/>
              <a:gdLst>
                <a:gd name="T0" fmla="*/ 23 w 92"/>
                <a:gd name="T1" fmla="*/ 22 h 110"/>
                <a:gd name="T2" fmla="*/ 23 w 92"/>
                <a:gd name="T3" fmla="*/ 22 h 110"/>
                <a:gd name="T4" fmla="*/ 23 w 92"/>
                <a:gd name="T5" fmla="*/ 29 h 110"/>
                <a:gd name="T6" fmla="*/ 19 w 92"/>
                <a:gd name="T7" fmla="*/ 29 h 110"/>
                <a:gd name="T8" fmla="*/ 19 w 92"/>
                <a:gd name="T9" fmla="*/ 25 h 110"/>
                <a:gd name="T10" fmla="*/ 19 w 92"/>
                <a:gd name="T11" fmla="*/ 25 h 110"/>
                <a:gd name="T12" fmla="*/ 19 w 92"/>
                <a:gd name="T13" fmla="*/ 25 h 110"/>
                <a:gd name="T14" fmla="*/ 18 w 92"/>
                <a:gd name="T15" fmla="*/ 26 h 110"/>
                <a:gd name="T16" fmla="*/ 16 w 92"/>
                <a:gd name="T17" fmla="*/ 29 h 110"/>
                <a:gd name="T18" fmla="*/ 13 w 92"/>
                <a:gd name="T19" fmla="*/ 29 h 110"/>
                <a:gd name="T20" fmla="*/ 10 w 92"/>
                <a:gd name="T21" fmla="*/ 30 h 110"/>
                <a:gd name="T22" fmla="*/ 10 w 92"/>
                <a:gd name="T23" fmla="*/ 30 h 110"/>
                <a:gd name="T24" fmla="*/ 6 w 92"/>
                <a:gd name="T25" fmla="*/ 29 h 110"/>
                <a:gd name="T26" fmla="*/ 5 w 92"/>
                <a:gd name="T27" fmla="*/ 29 h 110"/>
                <a:gd name="T28" fmla="*/ 3 w 92"/>
                <a:gd name="T29" fmla="*/ 28 h 110"/>
                <a:gd name="T30" fmla="*/ 2 w 92"/>
                <a:gd name="T31" fmla="*/ 26 h 110"/>
                <a:gd name="T32" fmla="*/ 2 w 92"/>
                <a:gd name="T33" fmla="*/ 23 h 110"/>
                <a:gd name="T34" fmla="*/ 2 w 92"/>
                <a:gd name="T35" fmla="*/ 22 h 110"/>
                <a:gd name="T36" fmla="*/ 0 w 92"/>
                <a:gd name="T37" fmla="*/ 17 h 110"/>
                <a:gd name="T38" fmla="*/ 0 w 92"/>
                <a:gd name="T39" fmla="*/ 0 h 110"/>
                <a:gd name="T40" fmla="*/ 5 w 92"/>
                <a:gd name="T41" fmla="*/ 0 h 110"/>
                <a:gd name="T42" fmla="*/ 5 w 92"/>
                <a:gd name="T43" fmla="*/ 16 h 110"/>
                <a:gd name="T44" fmla="*/ 5 w 92"/>
                <a:gd name="T45" fmla="*/ 16 h 110"/>
                <a:gd name="T46" fmla="*/ 6 w 92"/>
                <a:gd name="T47" fmla="*/ 20 h 110"/>
                <a:gd name="T48" fmla="*/ 6 w 92"/>
                <a:gd name="T49" fmla="*/ 23 h 110"/>
                <a:gd name="T50" fmla="*/ 7 w 92"/>
                <a:gd name="T51" fmla="*/ 25 h 110"/>
                <a:gd name="T52" fmla="*/ 8 w 92"/>
                <a:gd name="T53" fmla="*/ 26 h 110"/>
                <a:gd name="T54" fmla="*/ 10 w 92"/>
                <a:gd name="T55" fmla="*/ 26 h 110"/>
                <a:gd name="T56" fmla="*/ 11 w 92"/>
                <a:gd name="T57" fmla="*/ 26 h 110"/>
                <a:gd name="T58" fmla="*/ 11 w 92"/>
                <a:gd name="T59" fmla="*/ 26 h 110"/>
                <a:gd name="T60" fmla="*/ 14 w 92"/>
                <a:gd name="T61" fmla="*/ 26 h 110"/>
                <a:gd name="T62" fmla="*/ 16 w 92"/>
                <a:gd name="T63" fmla="*/ 25 h 110"/>
                <a:gd name="T64" fmla="*/ 17 w 92"/>
                <a:gd name="T65" fmla="*/ 22 h 110"/>
                <a:gd name="T66" fmla="*/ 18 w 92"/>
                <a:gd name="T67" fmla="*/ 22 h 110"/>
                <a:gd name="T68" fmla="*/ 18 w 92"/>
                <a:gd name="T69" fmla="*/ 22 h 110"/>
                <a:gd name="T70" fmla="*/ 18 w 92"/>
                <a:gd name="T71" fmla="*/ 18 h 110"/>
                <a:gd name="T72" fmla="*/ 18 w 92"/>
                <a:gd name="T73" fmla="*/ 0 h 110"/>
                <a:gd name="T74" fmla="*/ 23 w 92"/>
                <a:gd name="T75" fmla="*/ 0 h 110"/>
                <a:gd name="T76" fmla="*/ 23 w 92"/>
                <a:gd name="T77" fmla="*/ 22 h 1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2" h="110">
                  <a:moveTo>
                    <a:pt x="92" y="78"/>
                  </a:moveTo>
                  <a:lnTo>
                    <a:pt x="92" y="78"/>
                  </a:lnTo>
                  <a:lnTo>
                    <a:pt x="92" y="108"/>
                  </a:lnTo>
                  <a:lnTo>
                    <a:pt x="74" y="108"/>
                  </a:lnTo>
                  <a:lnTo>
                    <a:pt x="74" y="90"/>
                  </a:lnTo>
                  <a:lnTo>
                    <a:pt x="68" y="96"/>
                  </a:lnTo>
                  <a:lnTo>
                    <a:pt x="60" y="104"/>
                  </a:lnTo>
                  <a:lnTo>
                    <a:pt x="50" y="108"/>
                  </a:lnTo>
                  <a:lnTo>
                    <a:pt x="38" y="110"/>
                  </a:lnTo>
                  <a:lnTo>
                    <a:pt x="24" y="108"/>
                  </a:lnTo>
                  <a:lnTo>
                    <a:pt x="18" y="104"/>
                  </a:lnTo>
                  <a:lnTo>
                    <a:pt x="12" y="100"/>
                  </a:lnTo>
                  <a:lnTo>
                    <a:pt x="8" y="94"/>
                  </a:lnTo>
                  <a:lnTo>
                    <a:pt x="4" y="86"/>
                  </a:lnTo>
                  <a:lnTo>
                    <a:pt x="2" y="76"/>
                  </a:lnTo>
                  <a:lnTo>
                    <a:pt x="0" y="6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58"/>
                  </a:lnTo>
                  <a:lnTo>
                    <a:pt x="22" y="74"/>
                  </a:lnTo>
                  <a:lnTo>
                    <a:pt x="26" y="84"/>
                  </a:lnTo>
                  <a:lnTo>
                    <a:pt x="28" y="88"/>
                  </a:lnTo>
                  <a:lnTo>
                    <a:pt x="32" y="92"/>
                  </a:lnTo>
                  <a:lnTo>
                    <a:pt x="38" y="92"/>
                  </a:lnTo>
                  <a:lnTo>
                    <a:pt x="44" y="94"/>
                  </a:lnTo>
                  <a:lnTo>
                    <a:pt x="54" y="92"/>
                  </a:lnTo>
                  <a:lnTo>
                    <a:pt x="60" y="88"/>
                  </a:lnTo>
                  <a:lnTo>
                    <a:pt x="66" y="82"/>
                  </a:lnTo>
                  <a:lnTo>
                    <a:pt x="70" y="76"/>
                  </a:lnTo>
                  <a:lnTo>
                    <a:pt x="72" y="66"/>
                  </a:lnTo>
                  <a:lnTo>
                    <a:pt x="72" y="0"/>
                  </a:lnTo>
                  <a:lnTo>
                    <a:pt x="92" y="0"/>
                  </a:lnTo>
                  <a:lnTo>
                    <a:pt x="92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051" y="3686"/>
              <a:ext cx="41" cy="86"/>
            </a:xfrm>
            <a:custGeom>
              <a:avLst/>
              <a:gdLst>
                <a:gd name="T0" fmla="*/ 0 w 54"/>
                <a:gd name="T1" fmla="*/ 10 h 112"/>
                <a:gd name="T2" fmla="*/ 0 w 54"/>
                <a:gd name="T3" fmla="*/ 10 h 112"/>
                <a:gd name="T4" fmla="*/ 0 w 54"/>
                <a:gd name="T5" fmla="*/ 2 h 112"/>
                <a:gd name="T6" fmla="*/ 4 w 54"/>
                <a:gd name="T7" fmla="*/ 2 h 112"/>
                <a:gd name="T8" fmla="*/ 5 w 54"/>
                <a:gd name="T9" fmla="*/ 6 h 112"/>
                <a:gd name="T10" fmla="*/ 5 w 54"/>
                <a:gd name="T11" fmla="*/ 6 h 112"/>
                <a:gd name="T12" fmla="*/ 5 w 54"/>
                <a:gd name="T13" fmla="*/ 6 h 112"/>
                <a:gd name="T14" fmla="*/ 6 w 54"/>
                <a:gd name="T15" fmla="*/ 4 h 112"/>
                <a:gd name="T16" fmla="*/ 8 w 54"/>
                <a:gd name="T17" fmla="*/ 2 h 112"/>
                <a:gd name="T18" fmla="*/ 10 w 54"/>
                <a:gd name="T19" fmla="*/ 2 h 112"/>
                <a:gd name="T20" fmla="*/ 12 w 54"/>
                <a:gd name="T21" fmla="*/ 0 h 112"/>
                <a:gd name="T22" fmla="*/ 12 w 54"/>
                <a:gd name="T23" fmla="*/ 0 h 112"/>
                <a:gd name="T24" fmla="*/ 14 w 54"/>
                <a:gd name="T25" fmla="*/ 2 h 112"/>
                <a:gd name="T26" fmla="*/ 14 w 54"/>
                <a:gd name="T27" fmla="*/ 5 h 112"/>
                <a:gd name="T28" fmla="*/ 14 w 54"/>
                <a:gd name="T29" fmla="*/ 5 h 112"/>
                <a:gd name="T30" fmla="*/ 12 w 54"/>
                <a:gd name="T31" fmla="*/ 5 h 112"/>
                <a:gd name="T32" fmla="*/ 12 w 54"/>
                <a:gd name="T33" fmla="*/ 5 h 112"/>
                <a:gd name="T34" fmla="*/ 10 w 54"/>
                <a:gd name="T35" fmla="*/ 6 h 112"/>
                <a:gd name="T36" fmla="*/ 8 w 54"/>
                <a:gd name="T37" fmla="*/ 7 h 112"/>
                <a:gd name="T38" fmla="*/ 6 w 54"/>
                <a:gd name="T39" fmla="*/ 9 h 112"/>
                <a:gd name="T40" fmla="*/ 5 w 54"/>
                <a:gd name="T41" fmla="*/ 12 h 112"/>
                <a:gd name="T42" fmla="*/ 5 w 54"/>
                <a:gd name="T43" fmla="*/ 12 h 112"/>
                <a:gd name="T44" fmla="*/ 5 w 54"/>
                <a:gd name="T45" fmla="*/ 14 h 112"/>
                <a:gd name="T46" fmla="*/ 5 w 54"/>
                <a:gd name="T47" fmla="*/ 30 h 112"/>
                <a:gd name="T48" fmla="*/ 0 w 54"/>
                <a:gd name="T49" fmla="*/ 30 h 112"/>
                <a:gd name="T50" fmla="*/ 0 w 54"/>
                <a:gd name="T51" fmla="*/ 10 h 1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4" h="112">
                  <a:moveTo>
                    <a:pt x="0" y="36"/>
                  </a:moveTo>
                  <a:lnTo>
                    <a:pt x="0" y="36"/>
                  </a:lnTo>
                  <a:lnTo>
                    <a:pt x="0" y="4"/>
                  </a:lnTo>
                  <a:lnTo>
                    <a:pt x="16" y="4"/>
                  </a:lnTo>
                  <a:lnTo>
                    <a:pt x="18" y="24"/>
                  </a:lnTo>
                  <a:lnTo>
                    <a:pt x="24" y="14"/>
                  </a:lnTo>
                  <a:lnTo>
                    <a:pt x="30" y="8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54" y="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8" y="22"/>
                  </a:lnTo>
                  <a:lnTo>
                    <a:pt x="30" y="26"/>
                  </a:lnTo>
                  <a:lnTo>
                    <a:pt x="24" y="34"/>
                  </a:lnTo>
                  <a:lnTo>
                    <a:pt x="20" y="44"/>
                  </a:lnTo>
                  <a:lnTo>
                    <a:pt x="20" y="54"/>
                  </a:lnTo>
                  <a:lnTo>
                    <a:pt x="20" y="112"/>
                  </a:lnTo>
                  <a:lnTo>
                    <a:pt x="0" y="11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1134" y="3669"/>
              <a:ext cx="49" cy="105"/>
            </a:xfrm>
            <a:custGeom>
              <a:avLst/>
              <a:gdLst>
                <a:gd name="T0" fmla="*/ 9 w 64"/>
                <a:gd name="T1" fmla="*/ 0 h 136"/>
                <a:gd name="T2" fmla="*/ 9 w 64"/>
                <a:gd name="T3" fmla="*/ 7 h 136"/>
                <a:gd name="T4" fmla="*/ 17 w 64"/>
                <a:gd name="T5" fmla="*/ 7 h 136"/>
                <a:gd name="T6" fmla="*/ 17 w 64"/>
                <a:gd name="T7" fmla="*/ 12 h 136"/>
                <a:gd name="T8" fmla="*/ 9 w 64"/>
                <a:gd name="T9" fmla="*/ 12 h 136"/>
                <a:gd name="T10" fmla="*/ 9 w 64"/>
                <a:gd name="T11" fmla="*/ 28 h 136"/>
                <a:gd name="T12" fmla="*/ 9 w 64"/>
                <a:gd name="T13" fmla="*/ 28 h 136"/>
                <a:gd name="T14" fmla="*/ 10 w 64"/>
                <a:gd name="T15" fmla="*/ 29 h 136"/>
                <a:gd name="T16" fmla="*/ 11 w 64"/>
                <a:gd name="T17" fmla="*/ 32 h 136"/>
                <a:gd name="T18" fmla="*/ 11 w 64"/>
                <a:gd name="T19" fmla="*/ 32 h 136"/>
                <a:gd name="T20" fmla="*/ 14 w 64"/>
                <a:gd name="T21" fmla="*/ 33 h 136"/>
                <a:gd name="T22" fmla="*/ 14 w 64"/>
                <a:gd name="T23" fmla="*/ 33 h 136"/>
                <a:gd name="T24" fmla="*/ 16 w 64"/>
                <a:gd name="T25" fmla="*/ 32 h 136"/>
                <a:gd name="T26" fmla="*/ 17 w 64"/>
                <a:gd name="T27" fmla="*/ 37 h 136"/>
                <a:gd name="T28" fmla="*/ 17 w 64"/>
                <a:gd name="T29" fmla="*/ 37 h 136"/>
                <a:gd name="T30" fmla="*/ 15 w 64"/>
                <a:gd name="T31" fmla="*/ 38 h 136"/>
                <a:gd name="T32" fmla="*/ 12 w 64"/>
                <a:gd name="T33" fmla="*/ 38 h 136"/>
                <a:gd name="T34" fmla="*/ 12 w 64"/>
                <a:gd name="T35" fmla="*/ 38 h 136"/>
                <a:gd name="T36" fmla="*/ 11 w 64"/>
                <a:gd name="T37" fmla="*/ 38 h 136"/>
                <a:gd name="T38" fmla="*/ 8 w 64"/>
                <a:gd name="T39" fmla="*/ 37 h 136"/>
                <a:gd name="T40" fmla="*/ 7 w 64"/>
                <a:gd name="T41" fmla="*/ 36 h 136"/>
                <a:gd name="T42" fmla="*/ 6 w 64"/>
                <a:gd name="T43" fmla="*/ 36 h 136"/>
                <a:gd name="T44" fmla="*/ 6 w 64"/>
                <a:gd name="T45" fmla="*/ 36 h 136"/>
                <a:gd name="T46" fmla="*/ 6 w 64"/>
                <a:gd name="T47" fmla="*/ 33 h 136"/>
                <a:gd name="T48" fmla="*/ 5 w 64"/>
                <a:gd name="T49" fmla="*/ 32 h 136"/>
                <a:gd name="T50" fmla="*/ 5 w 64"/>
                <a:gd name="T51" fmla="*/ 28 h 136"/>
                <a:gd name="T52" fmla="*/ 5 w 64"/>
                <a:gd name="T53" fmla="*/ 12 h 136"/>
                <a:gd name="T54" fmla="*/ 0 w 64"/>
                <a:gd name="T55" fmla="*/ 12 h 136"/>
                <a:gd name="T56" fmla="*/ 0 w 64"/>
                <a:gd name="T57" fmla="*/ 7 h 136"/>
                <a:gd name="T58" fmla="*/ 5 w 64"/>
                <a:gd name="T59" fmla="*/ 7 h 136"/>
                <a:gd name="T60" fmla="*/ 5 w 64"/>
                <a:gd name="T61" fmla="*/ 2 h 136"/>
                <a:gd name="T62" fmla="*/ 9 w 64"/>
                <a:gd name="T63" fmla="*/ 0 h 1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4" h="136">
                  <a:moveTo>
                    <a:pt x="36" y="0"/>
                  </a:moveTo>
                  <a:lnTo>
                    <a:pt x="36" y="26"/>
                  </a:lnTo>
                  <a:lnTo>
                    <a:pt x="64" y="26"/>
                  </a:lnTo>
                  <a:lnTo>
                    <a:pt x="64" y="40"/>
                  </a:lnTo>
                  <a:lnTo>
                    <a:pt x="36" y="40"/>
                  </a:lnTo>
                  <a:lnTo>
                    <a:pt x="36" y="98"/>
                  </a:lnTo>
                  <a:lnTo>
                    <a:pt x="38" y="108"/>
                  </a:lnTo>
                  <a:lnTo>
                    <a:pt x="40" y="114"/>
                  </a:lnTo>
                  <a:lnTo>
                    <a:pt x="44" y="118"/>
                  </a:lnTo>
                  <a:lnTo>
                    <a:pt x="52" y="120"/>
                  </a:lnTo>
                  <a:lnTo>
                    <a:pt x="62" y="118"/>
                  </a:lnTo>
                  <a:lnTo>
                    <a:pt x="64" y="134"/>
                  </a:lnTo>
                  <a:lnTo>
                    <a:pt x="56" y="136"/>
                  </a:lnTo>
                  <a:lnTo>
                    <a:pt x="46" y="136"/>
                  </a:lnTo>
                  <a:lnTo>
                    <a:pt x="40" y="136"/>
                  </a:lnTo>
                  <a:lnTo>
                    <a:pt x="34" y="134"/>
                  </a:lnTo>
                  <a:lnTo>
                    <a:pt x="28" y="132"/>
                  </a:lnTo>
                  <a:lnTo>
                    <a:pt x="24" y="128"/>
                  </a:lnTo>
                  <a:lnTo>
                    <a:pt x="22" y="122"/>
                  </a:lnTo>
                  <a:lnTo>
                    <a:pt x="18" y="116"/>
                  </a:lnTo>
                  <a:lnTo>
                    <a:pt x="18" y="100"/>
                  </a:lnTo>
                  <a:lnTo>
                    <a:pt x="18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8" y="26"/>
                  </a:lnTo>
                  <a:lnTo>
                    <a:pt x="18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 noEditPoints="1"/>
            </p:cNvSpPr>
            <p:nvPr/>
          </p:nvSpPr>
          <p:spPr bwMode="auto">
            <a:xfrm>
              <a:off x="1194" y="3686"/>
              <a:ext cx="72" cy="88"/>
            </a:xfrm>
            <a:custGeom>
              <a:avLst/>
              <a:gdLst>
                <a:gd name="T0" fmla="*/ 5 w 94"/>
                <a:gd name="T1" fmla="*/ 17 h 114"/>
                <a:gd name="T2" fmla="*/ 5 w 94"/>
                <a:gd name="T3" fmla="*/ 17 h 114"/>
                <a:gd name="T4" fmla="*/ 5 w 94"/>
                <a:gd name="T5" fmla="*/ 19 h 114"/>
                <a:gd name="T6" fmla="*/ 6 w 94"/>
                <a:gd name="T7" fmla="*/ 22 h 114"/>
                <a:gd name="T8" fmla="*/ 6 w 94"/>
                <a:gd name="T9" fmla="*/ 23 h 114"/>
                <a:gd name="T10" fmla="*/ 8 w 94"/>
                <a:gd name="T11" fmla="*/ 25 h 114"/>
                <a:gd name="T12" fmla="*/ 9 w 94"/>
                <a:gd name="T13" fmla="*/ 25 h 114"/>
                <a:gd name="T14" fmla="*/ 11 w 94"/>
                <a:gd name="T15" fmla="*/ 26 h 114"/>
                <a:gd name="T16" fmla="*/ 15 w 94"/>
                <a:gd name="T17" fmla="*/ 28 h 114"/>
                <a:gd name="T18" fmla="*/ 15 w 94"/>
                <a:gd name="T19" fmla="*/ 28 h 114"/>
                <a:gd name="T20" fmla="*/ 20 w 94"/>
                <a:gd name="T21" fmla="*/ 26 h 114"/>
                <a:gd name="T22" fmla="*/ 23 w 94"/>
                <a:gd name="T23" fmla="*/ 25 h 114"/>
                <a:gd name="T24" fmla="*/ 23 w 94"/>
                <a:gd name="T25" fmla="*/ 29 h 114"/>
                <a:gd name="T26" fmla="*/ 23 w 94"/>
                <a:gd name="T27" fmla="*/ 29 h 114"/>
                <a:gd name="T28" fmla="*/ 20 w 94"/>
                <a:gd name="T29" fmla="*/ 30 h 114"/>
                <a:gd name="T30" fmla="*/ 17 w 94"/>
                <a:gd name="T31" fmla="*/ 31 h 114"/>
                <a:gd name="T32" fmla="*/ 14 w 94"/>
                <a:gd name="T33" fmla="*/ 31 h 114"/>
                <a:gd name="T34" fmla="*/ 14 w 94"/>
                <a:gd name="T35" fmla="*/ 31 h 114"/>
                <a:gd name="T36" fmla="*/ 11 w 94"/>
                <a:gd name="T37" fmla="*/ 30 h 114"/>
                <a:gd name="T38" fmla="*/ 8 w 94"/>
                <a:gd name="T39" fmla="*/ 30 h 114"/>
                <a:gd name="T40" fmla="*/ 6 w 94"/>
                <a:gd name="T41" fmla="*/ 29 h 114"/>
                <a:gd name="T42" fmla="*/ 4 w 94"/>
                <a:gd name="T43" fmla="*/ 28 h 114"/>
                <a:gd name="T44" fmla="*/ 2 w 94"/>
                <a:gd name="T45" fmla="*/ 25 h 114"/>
                <a:gd name="T46" fmla="*/ 2 w 94"/>
                <a:gd name="T47" fmla="*/ 22 h 114"/>
                <a:gd name="T48" fmla="*/ 0 w 94"/>
                <a:gd name="T49" fmla="*/ 19 h 114"/>
                <a:gd name="T50" fmla="*/ 0 w 94"/>
                <a:gd name="T51" fmla="*/ 17 h 114"/>
                <a:gd name="T52" fmla="*/ 0 w 94"/>
                <a:gd name="T53" fmla="*/ 17 h 114"/>
                <a:gd name="T54" fmla="*/ 0 w 94"/>
                <a:gd name="T55" fmla="*/ 13 h 114"/>
                <a:gd name="T56" fmla="*/ 2 w 94"/>
                <a:gd name="T57" fmla="*/ 10 h 114"/>
                <a:gd name="T58" fmla="*/ 2 w 94"/>
                <a:gd name="T59" fmla="*/ 7 h 114"/>
                <a:gd name="T60" fmla="*/ 4 w 94"/>
                <a:gd name="T61" fmla="*/ 5 h 114"/>
                <a:gd name="T62" fmla="*/ 5 w 94"/>
                <a:gd name="T63" fmla="*/ 3 h 114"/>
                <a:gd name="T64" fmla="*/ 8 w 94"/>
                <a:gd name="T65" fmla="*/ 2 h 114"/>
                <a:gd name="T66" fmla="*/ 11 w 94"/>
                <a:gd name="T67" fmla="*/ 2 h 114"/>
                <a:gd name="T68" fmla="*/ 13 w 94"/>
                <a:gd name="T69" fmla="*/ 0 h 114"/>
                <a:gd name="T70" fmla="*/ 13 w 94"/>
                <a:gd name="T71" fmla="*/ 0 h 114"/>
                <a:gd name="T72" fmla="*/ 16 w 94"/>
                <a:gd name="T73" fmla="*/ 2 h 114"/>
                <a:gd name="T74" fmla="*/ 19 w 94"/>
                <a:gd name="T75" fmla="*/ 2 h 114"/>
                <a:gd name="T76" fmla="*/ 21 w 94"/>
                <a:gd name="T77" fmla="*/ 3 h 114"/>
                <a:gd name="T78" fmla="*/ 23 w 94"/>
                <a:gd name="T79" fmla="*/ 5 h 114"/>
                <a:gd name="T80" fmla="*/ 24 w 94"/>
                <a:gd name="T81" fmla="*/ 7 h 114"/>
                <a:gd name="T82" fmla="*/ 25 w 94"/>
                <a:gd name="T83" fmla="*/ 10 h 114"/>
                <a:gd name="T84" fmla="*/ 25 w 94"/>
                <a:gd name="T85" fmla="*/ 15 h 114"/>
                <a:gd name="T86" fmla="*/ 25 w 94"/>
                <a:gd name="T87" fmla="*/ 15 h 114"/>
                <a:gd name="T88" fmla="*/ 25 w 94"/>
                <a:gd name="T89" fmla="*/ 17 h 114"/>
                <a:gd name="T90" fmla="*/ 5 w 94"/>
                <a:gd name="T91" fmla="*/ 17 h 114"/>
                <a:gd name="T92" fmla="*/ 20 w 94"/>
                <a:gd name="T93" fmla="*/ 13 h 114"/>
                <a:gd name="T94" fmla="*/ 20 w 94"/>
                <a:gd name="T95" fmla="*/ 13 h 114"/>
                <a:gd name="T96" fmla="*/ 20 w 94"/>
                <a:gd name="T97" fmla="*/ 10 h 114"/>
                <a:gd name="T98" fmla="*/ 18 w 94"/>
                <a:gd name="T99" fmla="*/ 7 h 114"/>
                <a:gd name="T100" fmla="*/ 18 w 94"/>
                <a:gd name="T101" fmla="*/ 6 h 114"/>
                <a:gd name="T102" fmla="*/ 16 w 94"/>
                <a:gd name="T103" fmla="*/ 5 h 114"/>
                <a:gd name="T104" fmla="*/ 15 w 94"/>
                <a:gd name="T105" fmla="*/ 4 h 114"/>
                <a:gd name="T106" fmla="*/ 12 w 94"/>
                <a:gd name="T107" fmla="*/ 4 h 114"/>
                <a:gd name="T108" fmla="*/ 12 w 94"/>
                <a:gd name="T109" fmla="*/ 4 h 114"/>
                <a:gd name="T110" fmla="*/ 11 w 94"/>
                <a:gd name="T111" fmla="*/ 4 h 114"/>
                <a:gd name="T112" fmla="*/ 9 w 94"/>
                <a:gd name="T113" fmla="*/ 5 h 114"/>
                <a:gd name="T114" fmla="*/ 8 w 94"/>
                <a:gd name="T115" fmla="*/ 6 h 114"/>
                <a:gd name="T116" fmla="*/ 6 w 94"/>
                <a:gd name="T117" fmla="*/ 7 h 114"/>
                <a:gd name="T118" fmla="*/ 6 w 94"/>
                <a:gd name="T119" fmla="*/ 10 h 114"/>
                <a:gd name="T120" fmla="*/ 5 w 94"/>
                <a:gd name="T121" fmla="*/ 13 h 114"/>
                <a:gd name="T122" fmla="*/ 20 w 94"/>
                <a:gd name="T123" fmla="*/ 13 h 1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4" h="114">
                  <a:moveTo>
                    <a:pt x="18" y="60"/>
                  </a:moveTo>
                  <a:lnTo>
                    <a:pt x="18" y="60"/>
                  </a:lnTo>
                  <a:lnTo>
                    <a:pt x="20" y="70"/>
                  </a:lnTo>
                  <a:lnTo>
                    <a:pt x="22" y="78"/>
                  </a:lnTo>
                  <a:lnTo>
                    <a:pt x="26" y="84"/>
                  </a:lnTo>
                  <a:lnTo>
                    <a:pt x="30" y="90"/>
                  </a:lnTo>
                  <a:lnTo>
                    <a:pt x="36" y="94"/>
                  </a:lnTo>
                  <a:lnTo>
                    <a:pt x="42" y="96"/>
                  </a:lnTo>
                  <a:lnTo>
                    <a:pt x="56" y="98"/>
                  </a:lnTo>
                  <a:lnTo>
                    <a:pt x="74" y="96"/>
                  </a:lnTo>
                  <a:lnTo>
                    <a:pt x="86" y="92"/>
                  </a:lnTo>
                  <a:lnTo>
                    <a:pt x="88" y="106"/>
                  </a:lnTo>
                  <a:lnTo>
                    <a:pt x="74" y="112"/>
                  </a:lnTo>
                  <a:lnTo>
                    <a:pt x="64" y="114"/>
                  </a:lnTo>
                  <a:lnTo>
                    <a:pt x="52" y="114"/>
                  </a:lnTo>
                  <a:lnTo>
                    <a:pt x="40" y="112"/>
                  </a:lnTo>
                  <a:lnTo>
                    <a:pt x="30" y="110"/>
                  </a:lnTo>
                  <a:lnTo>
                    <a:pt x="22" y="104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0" y="70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8" y="26"/>
                  </a:lnTo>
                  <a:lnTo>
                    <a:pt x="14" y="18"/>
                  </a:lnTo>
                  <a:lnTo>
                    <a:pt x="20" y="10"/>
                  </a:lnTo>
                  <a:lnTo>
                    <a:pt x="30" y="6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6"/>
                  </a:lnTo>
                  <a:lnTo>
                    <a:pt x="80" y="12"/>
                  </a:lnTo>
                  <a:lnTo>
                    <a:pt x="86" y="18"/>
                  </a:lnTo>
                  <a:lnTo>
                    <a:pt x="90" y="26"/>
                  </a:lnTo>
                  <a:lnTo>
                    <a:pt x="94" y="36"/>
                  </a:lnTo>
                  <a:lnTo>
                    <a:pt x="94" y="52"/>
                  </a:lnTo>
                  <a:lnTo>
                    <a:pt x="94" y="60"/>
                  </a:lnTo>
                  <a:lnTo>
                    <a:pt x="18" y="60"/>
                  </a:lnTo>
                  <a:close/>
                  <a:moveTo>
                    <a:pt x="76" y="46"/>
                  </a:moveTo>
                  <a:lnTo>
                    <a:pt x="76" y="46"/>
                  </a:lnTo>
                  <a:lnTo>
                    <a:pt x="74" y="36"/>
                  </a:lnTo>
                  <a:lnTo>
                    <a:pt x="70" y="26"/>
                  </a:lnTo>
                  <a:lnTo>
                    <a:pt x="68" y="22"/>
                  </a:lnTo>
                  <a:lnTo>
                    <a:pt x="62" y="18"/>
                  </a:lnTo>
                  <a:lnTo>
                    <a:pt x="56" y="16"/>
                  </a:lnTo>
                  <a:lnTo>
                    <a:pt x="48" y="14"/>
                  </a:lnTo>
                  <a:lnTo>
                    <a:pt x="42" y="16"/>
                  </a:lnTo>
                  <a:lnTo>
                    <a:pt x="36" y="18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36"/>
                  </a:lnTo>
                  <a:lnTo>
                    <a:pt x="18" y="46"/>
                  </a:lnTo>
                  <a:lnTo>
                    <a:pt x="7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1280" y="3686"/>
              <a:ext cx="66" cy="88"/>
            </a:xfrm>
            <a:custGeom>
              <a:avLst/>
              <a:gdLst>
                <a:gd name="T0" fmla="*/ 22 w 86"/>
                <a:gd name="T1" fmla="*/ 29 h 114"/>
                <a:gd name="T2" fmla="*/ 22 w 86"/>
                <a:gd name="T3" fmla="*/ 29 h 114"/>
                <a:gd name="T4" fmla="*/ 19 w 86"/>
                <a:gd name="T5" fmla="*/ 30 h 114"/>
                <a:gd name="T6" fmla="*/ 17 w 86"/>
                <a:gd name="T7" fmla="*/ 31 h 114"/>
                <a:gd name="T8" fmla="*/ 14 w 86"/>
                <a:gd name="T9" fmla="*/ 31 h 114"/>
                <a:gd name="T10" fmla="*/ 14 w 86"/>
                <a:gd name="T11" fmla="*/ 31 h 114"/>
                <a:gd name="T12" fmla="*/ 12 w 86"/>
                <a:gd name="T13" fmla="*/ 30 h 114"/>
                <a:gd name="T14" fmla="*/ 9 w 86"/>
                <a:gd name="T15" fmla="*/ 30 h 114"/>
                <a:gd name="T16" fmla="*/ 6 w 86"/>
                <a:gd name="T17" fmla="*/ 29 h 114"/>
                <a:gd name="T18" fmla="*/ 4 w 86"/>
                <a:gd name="T19" fmla="*/ 28 h 114"/>
                <a:gd name="T20" fmla="*/ 2 w 86"/>
                <a:gd name="T21" fmla="*/ 25 h 114"/>
                <a:gd name="T22" fmla="*/ 2 w 86"/>
                <a:gd name="T23" fmla="*/ 22 h 114"/>
                <a:gd name="T24" fmla="*/ 0 w 86"/>
                <a:gd name="T25" fmla="*/ 19 h 114"/>
                <a:gd name="T26" fmla="*/ 0 w 86"/>
                <a:gd name="T27" fmla="*/ 16 h 114"/>
                <a:gd name="T28" fmla="*/ 0 w 86"/>
                <a:gd name="T29" fmla="*/ 16 h 114"/>
                <a:gd name="T30" fmla="*/ 0 w 86"/>
                <a:gd name="T31" fmla="*/ 13 h 114"/>
                <a:gd name="T32" fmla="*/ 2 w 86"/>
                <a:gd name="T33" fmla="*/ 10 h 114"/>
                <a:gd name="T34" fmla="*/ 2 w 86"/>
                <a:gd name="T35" fmla="*/ 7 h 114"/>
                <a:gd name="T36" fmla="*/ 4 w 86"/>
                <a:gd name="T37" fmla="*/ 5 h 114"/>
                <a:gd name="T38" fmla="*/ 6 w 86"/>
                <a:gd name="T39" fmla="*/ 3 h 114"/>
                <a:gd name="T40" fmla="*/ 9 w 86"/>
                <a:gd name="T41" fmla="*/ 2 h 114"/>
                <a:gd name="T42" fmla="*/ 12 w 86"/>
                <a:gd name="T43" fmla="*/ 2 h 114"/>
                <a:gd name="T44" fmla="*/ 16 w 86"/>
                <a:gd name="T45" fmla="*/ 0 h 114"/>
                <a:gd name="T46" fmla="*/ 16 w 86"/>
                <a:gd name="T47" fmla="*/ 0 h 114"/>
                <a:gd name="T48" fmla="*/ 20 w 86"/>
                <a:gd name="T49" fmla="*/ 2 h 114"/>
                <a:gd name="T50" fmla="*/ 23 w 86"/>
                <a:gd name="T51" fmla="*/ 2 h 114"/>
                <a:gd name="T52" fmla="*/ 21 w 86"/>
                <a:gd name="T53" fmla="*/ 6 h 114"/>
                <a:gd name="T54" fmla="*/ 21 w 86"/>
                <a:gd name="T55" fmla="*/ 6 h 114"/>
                <a:gd name="T56" fmla="*/ 19 w 86"/>
                <a:gd name="T57" fmla="*/ 5 h 114"/>
                <a:gd name="T58" fmla="*/ 16 w 86"/>
                <a:gd name="T59" fmla="*/ 4 h 114"/>
                <a:gd name="T60" fmla="*/ 16 w 86"/>
                <a:gd name="T61" fmla="*/ 4 h 114"/>
                <a:gd name="T62" fmla="*/ 12 w 86"/>
                <a:gd name="T63" fmla="*/ 5 h 114"/>
                <a:gd name="T64" fmla="*/ 12 w 86"/>
                <a:gd name="T65" fmla="*/ 5 h 114"/>
                <a:gd name="T66" fmla="*/ 9 w 86"/>
                <a:gd name="T67" fmla="*/ 7 h 114"/>
                <a:gd name="T68" fmla="*/ 8 w 86"/>
                <a:gd name="T69" fmla="*/ 8 h 114"/>
                <a:gd name="T70" fmla="*/ 7 w 86"/>
                <a:gd name="T71" fmla="*/ 9 h 114"/>
                <a:gd name="T72" fmla="*/ 6 w 86"/>
                <a:gd name="T73" fmla="*/ 12 h 114"/>
                <a:gd name="T74" fmla="*/ 5 w 86"/>
                <a:gd name="T75" fmla="*/ 14 h 114"/>
                <a:gd name="T76" fmla="*/ 5 w 86"/>
                <a:gd name="T77" fmla="*/ 16 h 114"/>
                <a:gd name="T78" fmla="*/ 5 w 86"/>
                <a:gd name="T79" fmla="*/ 16 h 114"/>
                <a:gd name="T80" fmla="*/ 5 w 86"/>
                <a:gd name="T81" fmla="*/ 18 h 114"/>
                <a:gd name="T82" fmla="*/ 6 w 86"/>
                <a:gd name="T83" fmla="*/ 20 h 114"/>
                <a:gd name="T84" fmla="*/ 7 w 86"/>
                <a:gd name="T85" fmla="*/ 22 h 114"/>
                <a:gd name="T86" fmla="*/ 8 w 86"/>
                <a:gd name="T87" fmla="*/ 24 h 114"/>
                <a:gd name="T88" fmla="*/ 9 w 86"/>
                <a:gd name="T89" fmla="*/ 25 h 114"/>
                <a:gd name="T90" fmla="*/ 12 w 86"/>
                <a:gd name="T91" fmla="*/ 26 h 114"/>
                <a:gd name="T92" fmla="*/ 13 w 86"/>
                <a:gd name="T93" fmla="*/ 28 h 114"/>
                <a:gd name="T94" fmla="*/ 16 w 86"/>
                <a:gd name="T95" fmla="*/ 28 h 114"/>
                <a:gd name="T96" fmla="*/ 16 w 86"/>
                <a:gd name="T97" fmla="*/ 28 h 114"/>
                <a:gd name="T98" fmla="*/ 19 w 86"/>
                <a:gd name="T99" fmla="*/ 26 h 114"/>
                <a:gd name="T100" fmla="*/ 21 w 86"/>
                <a:gd name="T101" fmla="*/ 25 h 114"/>
                <a:gd name="T102" fmla="*/ 22 w 86"/>
                <a:gd name="T103" fmla="*/ 29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86" h="114">
                  <a:moveTo>
                    <a:pt x="84" y="108"/>
                  </a:moveTo>
                  <a:lnTo>
                    <a:pt x="84" y="108"/>
                  </a:lnTo>
                  <a:lnTo>
                    <a:pt x="72" y="112"/>
                  </a:lnTo>
                  <a:lnTo>
                    <a:pt x="64" y="114"/>
                  </a:lnTo>
                  <a:lnTo>
                    <a:pt x="54" y="114"/>
                  </a:lnTo>
                  <a:lnTo>
                    <a:pt x="42" y="112"/>
                  </a:lnTo>
                  <a:lnTo>
                    <a:pt x="32" y="110"/>
                  </a:lnTo>
                  <a:lnTo>
                    <a:pt x="22" y="106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4" y="36"/>
                  </a:lnTo>
                  <a:lnTo>
                    <a:pt x="8" y="26"/>
                  </a:lnTo>
                  <a:lnTo>
                    <a:pt x="16" y="18"/>
                  </a:lnTo>
                  <a:lnTo>
                    <a:pt x="24" y="10"/>
                  </a:lnTo>
                  <a:lnTo>
                    <a:pt x="34" y="6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74" y="2"/>
                  </a:lnTo>
                  <a:lnTo>
                    <a:pt x="86" y="6"/>
                  </a:lnTo>
                  <a:lnTo>
                    <a:pt x="80" y="22"/>
                  </a:lnTo>
                  <a:lnTo>
                    <a:pt x="72" y="18"/>
                  </a:lnTo>
                  <a:lnTo>
                    <a:pt x="58" y="16"/>
                  </a:lnTo>
                  <a:lnTo>
                    <a:pt x="48" y="18"/>
                  </a:lnTo>
                  <a:lnTo>
                    <a:pt x="42" y="20"/>
                  </a:lnTo>
                  <a:lnTo>
                    <a:pt x="34" y="24"/>
                  </a:lnTo>
                  <a:lnTo>
                    <a:pt x="30" y="28"/>
                  </a:lnTo>
                  <a:lnTo>
                    <a:pt x="26" y="34"/>
                  </a:lnTo>
                  <a:lnTo>
                    <a:pt x="22" y="42"/>
                  </a:lnTo>
                  <a:lnTo>
                    <a:pt x="20" y="50"/>
                  </a:lnTo>
                  <a:lnTo>
                    <a:pt x="20" y="58"/>
                  </a:lnTo>
                  <a:lnTo>
                    <a:pt x="20" y="66"/>
                  </a:lnTo>
                  <a:lnTo>
                    <a:pt x="22" y="74"/>
                  </a:lnTo>
                  <a:lnTo>
                    <a:pt x="26" y="82"/>
                  </a:lnTo>
                  <a:lnTo>
                    <a:pt x="30" y="88"/>
                  </a:lnTo>
                  <a:lnTo>
                    <a:pt x="36" y="92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8" y="98"/>
                  </a:lnTo>
                  <a:lnTo>
                    <a:pt x="72" y="96"/>
                  </a:lnTo>
                  <a:lnTo>
                    <a:pt x="82" y="92"/>
                  </a:lnTo>
                  <a:lnTo>
                    <a:pt x="84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2"/>
            <p:cNvSpPr>
              <a:spLocks/>
            </p:cNvSpPr>
            <p:nvPr/>
          </p:nvSpPr>
          <p:spPr bwMode="auto">
            <a:xfrm>
              <a:off x="1362" y="3649"/>
              <a:ext cx="71" cy="123"/>
            </a:xfrm>
            <a:custGeom>
              <a:avLst/>
              <a:gdLst>
                <a:gd name="T0" fmla="*/ 0 w 92"/>
                <a:gd name="T1" fmla="*/ 0 h 160"/>
                <a:gd name="T2" fmla="*/ 5 w 92"/>
                <a:gd name="T3" fmla="*/ 0 h 160"/>
                <a:gd name="T4" fmla="*/ 5 w 92"/>
                <a:gd name="T5" fmla="*/ 18 h 160"/>
                <a:gd name="T6" fmla="*/ 5 w 92"/>
                <a:gd name="T7" fmla="*/ 18 h 160"/>
                <a:gd name="T8" fmla="*/ 5 w 92"/>
                <a:gd name="T9" fmla="*/ 18 h 160"/>
                <a:gd name="T10" fmla="*/ 7 w 92"/>
                <a:gd name="T11" fmla="*/ 16 h 160"/>
                <a:gd name="T12" fmla="*/ 9 w 92"/>
                <a:gd name="T13" fmla="*/ 15 h 160"/>
                <a:gd name="T14" fmla="*/ 9 w 92"/>
                <a:gd name="T15" fmla="*/ 15 h 160"/>
                <a:gd name="T16" fmla="*/ 12 w 92"/>
                <a:gd name="T17" fmla="*/ 13 h 160"/>
                <a:gd name="T18" fmla="*/ 15 w 92"/>
                <a:gd name="T19" fmla="*/ 13 h 160"/>
                <a:gd name="T20" fmla="*/ 15 w 92"/>
                <a:gd name="T21" fmla="*/ 13 h 160"/>
                <a:gd name="T22" fmla="*/ 18 w 92"/>
                <a:gd name="T23" fmla="*/ 13 h 160"/>
                <a:gd name="T24" fmla="*/ 19 w 92"/>
                <a:gd name="T25" fmla="*/ 15 h 160"/>
                <a:gd name="T26" fmla="*/ 22 w 92"/>
                <a:gd name="T27" fmla="*/ 16 h 160"/>
                <a:gd name="T28" fmla="*/ 23 w 92"/>
                <a:gd name="T29" fmla="*/ 17 h 160"/>
                <a:gd name="T30" fmla="*/ 24 w 92"/>
                <a:gd name="T31" fmla="*/ 19 h 160"/>
                <a:gd name="T32" fmla="*/ 25 w 92"/>
                <a:gd name="T33" fmla="*/ 22 h 160"/>
                <a:gd name="T34" fmla="*/ 25 w 92"/>
                <a:gd name="T35" fmla="*/ 26 h 160"/>
                <a:gd name="T36" fmla="*/ 25 w 92"/>
                <a:gd name="T37" fmla="*/ 43 h 160"/>
                <a:gd name="T38" fmla="*/ 19 w 92"/>
                <a:gd name="T39" fmla="*/ 43 h 160"/>
                <a:gd name="T40" fmla="*/ 19 w 92"/>
                <a:gd name="T41" fmla="*/ 27 h 160"/>
                <a:gd name="T42" fmla="*/ 19 w 92"/>
                <a:gd name="T43" fmla="*/ 27 h 160"/>
                <a:gd name="T44" fmla="*/ 19 w 92"/>
                <a:gd name="T45" fmla="*/ 22 h 160"/>
                <a:gd name="T46" fmla="*/ 18 w 92"/>
                <a:gd name="T47" fmla="*/ 20 h 160"/>
                <a:gd name="T48" fmla="*/ 17 w 92"/>
                <a:gd name="T49" fmla="*/ 19 h 160"/>
                <a:gd name="T50" fmla="*/ 16 w 92"/>
                <a:gd name="T51" fmla="*/ 18 h 160"/>
                <a:gd name="T52" fmla="*/ 15 w 92"/>
                <a:gd name="T53" fmla="*/ 18 h 160"/>
                <a:gd name="T54" fmla="*/ 13 w 92"/>
                <a:gd name="T55" fmla="*/ 18 h 160"/>
                <a:gd name="T56" fmla="*/ 13 w 92"/>
                <a:gd name="T57" fmla="*/ 18 h 160"/>
                <a:gd name="T58" fmla="*/ 10 w 92"/>
                <a:gd name="T59" fmla="*/ 18 h 160"/>
                <a:gd name="T60" fmla="*/ 8 w 92"/>
                <a:gd name="T61" fmla="*/ 19 h 160"/>
                <a:gd name="T62" fmla="*/ 7 w 92"/>
                <a:gd name="T63" fmla="*/ 21 h 160"/>
                <a:gd name="T64" fmla="*/ 5 w 92"/>
                <a:gd name="T65" fmla="*/ 22 h 160"/>
                <a:gd name="T66" fmla="*/ 5 w 92"/>
                <a:gd name="T67" fmla="*/ 22 h 160"/>
                <a:gd name="T68" fmla="*/ 5 w 92"/>
                <a:gd name="T69" fmla="*/ 25 h 160"/>
                <a:gd name="T70" fmla="*/ 5 w 92"/>
                <a:gd name="T71" fmla="*/ 43 h 160"/>
                <a:gd name="T72" fmla="*/ 0 w 92"/>
                <a:gd name="T73" fmla="*/ 43 h 160"/>
                <a:gd name="T74" fmla="*/ 0 w 92"/>
                <a:gd name="T75" fmla="*/ 0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2" h="160">
                  <a:moveTo>
                    <a:pt x="0" y="0"/>
                  </a:moveTo>
                  <a:lnTo>
                    <a:pt x="20" y="0"/>
                  </a:lnTo>
                  <a:lnTo>
                    <a:pt x="20" y="68"/>
                  </a:lnTo>
                  <a:lnTo>
                    <a:pt x="26" y="60"/>
                  </a:lnTo>
                  <a:lnTo>
                    <a:pt x="34" y="54"/>
                  </a:lnTo>
                  <a:lnTo>
                    <a:pt x="44" y="50"/>
                  </a:lnTo>
                  <a:lnTo>
                    <a:pt x="54" y="48"/>
                  </a:lnTo>
                  <a:lnTo>
                    <a:pt x="66" y="50"/>
                  </a:lnTo>
                  <a:lnTo>
                    <a:pt x="72" y="54"/>
                  </a:lnTo>
                  <a:lnTo>
                    <a:pt x="78" y="58"/>
                  </a:lnTo>
                  <a:lnTo>
                    <a:pt x="84" y="64"/>
                  </a:lnTo>
                  <a:lnTo>
                    <a:pt x="88" y="72"/>
                  </a:lnTo>
                  <a:lnTo>
                    <a:pt x="90" y="82"/>
                  </a:lnTo>
                  <a:lnTo>
                    <a:pt x="92" y="96"/>
                  </a:lnTo>
                  <a:lnTo>
                    <a:pt x="92" y="160"/>
                  </a:lnTo>
                  <a:lnTo>
                    <a:pt x="72" y="160"/>
                  </a:lnTo>
                  <a:lnTo>
                    <a:pt x="72" y="98"/>
                  </a:lnTo>
                  <a:lnTo>
                    <a:pt x="70" y="84"/>
                  </a:lnTo>
                  <a:lnTo>
                    <a:pt x="66" y="74"/>
                  </a:lnTo>
                  <a:lnTo>
                    <a:pt x="64" y="70"/>
                  </a:lnTo>
                  <a:lnTo>
                    <a:pt x="58" y="68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38" y="66"/>
                  </a:lnTo>
                  <a:lnTo>
                    <a:pt x="30" y="70"/>
                  </a:lnTo>
                  <a:lnTo>
                    <a:pt x="24" y="78"/>
                  </a:lnTo>
                  <a:lnTo>
                    <a:pt x="20" y="84"/>
                  </a:lnTo>
                  <a:lnTo>
                    <a:pt x="20" y="94"/>
                  </a:lnTo>
                  <a:lnTo>
                    <a:pt x="20" y="160"/>
                  </a:lnTo>
                  <a:lnTo>
                    <a:pt x="0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23"/>
            <p:cNvSpPr>
              <a:spLocks/>
            </p:cNvSpPr>
            <p:nvPr/>
          </p:nvSpPr>
          <p:spPr bwMode="auto">
            <a:xfrm>
              <a:off x="1456" y="3686"/>
              <a:ext cx="72" cy="86"/>
            </a:xfrm>
            <a:custGeom>
              <a:avLst/>
              <a:gdLst>
                <a:gd name="T0" fmla="*/ 2 w 94"/>
                <a:gd name="T1" fmla="*/ 9 h 112"/>
                <a:gd name="T2" fmla="*/ 2 w 94"/>
                <a:gd name="T3" fmla="*/ 9 h 112"/>
                <a:gd name="T4" fmla="*/ 0 w 94"/>
                <a:gd name="T5" fmla="*/ 2 h 112"/>
                <a:gd name="T6" fmla="*/ 5 w 94"/>
                <a:gd name="T7" fmla="*/ 2 h 112"/>
                <a:gd name="T8" fmla="*/ 5 w 94"/>
                <a:gd name="T9" fmla="*/ 5 h 112"/>
                <a:gd name="T10" fmla="*/ 5 w 94"/>
                <a:gd name="T11" fmla="*/ 5 h 112"/>
                <a:gd name="T12" fmla="*/ 5 w 94"/>
                <a:gd name="T13" fmla="*/ 5 h 112"/>
                <a:gd name="T14" fmla="*/ 6 w 94"/>
                <a:gd name="T15" fmla="*/ 4 h 112"/>
                <a:gd name="T16" fmla="*/ 8 w 94"/>
                <a:gd name="T17" fmla="*/ 2 h 112"/>
                <a:gd name="T18" fmla="*/ 11 w 94"/>
                <a:gd name="T19" fmla="*/ 2 h 112"/>
                <a:gd name="T20" fmla="*/ 15 w 94"/>
                <a:gd name="T21" fmla="*/ 0 h 112"/>
                <a:gd name="T22" fmla="*/ 15 w 94"/>
                <a:gd name="T23" fmla="*/ 0 h 112"/>
                <a:gd name="T24" fmla="*/ 18 w 94"/>
                <a:gd name="T25" fmla="*/ 2 h 112"/>
                <a:gd name="T26" fmla="*/ 20 w 94"/>
                <a:gd name="T27" fmla="*/ 2 h 112"/>
                <a:gd name="T28" fmla="*/ 21 w 94"/>
                <a:gd name="T29" fmla="*/ 3 h 112"/>
                <a:gd name="T30" fmla="*/ 23 w 94"/>
                <a:gd name="T31" fmla="*/ 4 h 112"/>
                <a:gd name="T32" fmla="*/ 24 w 94"/>
                <a:gd name="T33" fmla="*/ 6 h 112"/>
                <a:gd name="T34" fmla="*/ 24 w 94"/>
                <a:gd name="T35" fmla="*/ 9 h 112"/>
                <a:gd name="T36" fmla="*/ 25 w 94"/>
                <a:gd name="T37" fmla="*/ 12 h 112"/>
                <a:gd name="T38" fmla="*/ 25 w 94"/>
                <a:gd name="T39" fmla="*/ 30 h 112"/>
                <a:gd name="T40" fmla="*/ 20 w 94"/>
                <a:gd name="T41" fmla="*/ 30 h 112"/>
                <a:gd name="T42" fmla="*/ 20 w 94"/>
                <a:gd name="T43" fmla="*/ 13 h 112"/>
                <a:gd name="T44" fmla="*/ 20 w 94"/>
                <a:gd name="T45" fmla="*/ 13 h 112"/>
                <a:gd name="T46" fmla="*/ 19 w 94"/>
                <a:gd name="T47" fmla="*/ 10 h 112"/>
                <a:gd name="T48" fmla="*/ 18 w 94"/>
                <a:gd name="T49" fmla="*/ 7 h 112"/>
                <a:gd name="T50" fmla="*/ 18 w 94"/>
                <a:gd name="T51" fmla="*/ 6 h 112"/>
                <a:gd name="T52" fmla="*/ 16 w 94"/>
                <a:gd name="T53" fmla="*/ 5 h 112"/>
                <a:gd name="T54" fmla="*/ 15 w 94"/>
                <a:gd name="T55" fmla="*/ 5 h 112"/>
                <a:gd name="T56" fmla="*/ 13 w 94"/>
                <a:gd name="T57" fmla="*/ 4 h 112"/>
                <a:gd name="T58" fmla="*/ 13 w 94"/>
                <a:gd name="T59" fmla="*/ 4 h 112"/>
                <a:gd name="T60" fmla="*/ 11 w 94"/>
                <a:gd name="T61" fmla="*/ 5 h 112"/>
                <a:gd name="T62" fmla="*/ 8 w 94"/>
                <a:gd name="T63" fmla="*/ 6 h 112"/>
                <a:gd name="T64" fmla="*/ 6 w 94"/>
                <a:gd name="T65" fmla="*/ 8 h 112"/>
                <a:gd name="T66" fmla="*/ 6 w 94"/>
                <a:gd name="T67" fmla="*/ 10 h 112"/>
                <a:gd name="T68" fmla="*/ 6 w 94"/>
                <a:gd name="T69" fmla="*/ 10 h 112"/>
                <a:gd name="T70" fmla="*/ 6 w 94"/>
                <a:gd name="T71" fmla="*/ 12 h 112"/>
                <a:gd name="T72" fmla="*/ 6 w 94"/>
                <a:gd name="T73" fmla="*/ 30 h 112"/>
                <a:gd name="T74" fmla="*/ 2 w 94"/>
                <a:gd name="T75" fmla="*/ 30 h 112"/>
                <a:gd name="T76" fmla="*/ 2 w 94"/>
                <a:gd name="T77" fmla="*/ 9 h 11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4" h="112">
                  <a:moveTo>
                    <a:pt x="2" y="32"/>
                  </a:moveTo>
                  <a:lnTo>
                    <a:pt x="2" y="32"/>
                  </a:lnTo>
                  <a:lnTo>
                    <a:pt x="0" y="4"/>
                  </a:lnTo>
                  <a:lnTo>
                    <a:pt x="18" y="4"/>
                  </a:lnTo>
                  <a:lnTo>
                    <a:pt x="20" y="20"/>
                  </a:lnTo>
                  <a:lnTo>
                    <a:pt x="26" y="14"/>
                  </a:lnTo>
                  <a:lnTo>
                    <a:pt x="34" y="8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74" y="6"/>
                  </a:lnTo>
                  <a:lnTo>
                    <a:pt x="80" y="10"/>
                  </a:lnTo>
                  <a:lnTo>
                    <a:pt x="86" y="16"/>
                  </a:lnTo>
                  <a:lnTo>
                    <a:pt x="90" y="24"/>
                  </a:lnTo>
                  <a:lnTo>
                    <a:pt x="92" y="34"/>
                  </a:lnTo>
                  <a:lnTo>
                    <a:pt x="94" y="46"/>
                  </a:lnTo>
                  <a:lnTo>
                    <a:pt x="94" y="112"/>
                  </a:lnTo>
                  <a:lnTo>
                    <a:pt x="74" y="112"/>
                  </a:lnTo>
                  <a:lnTo>
                    <a:pt x="74" y="50"/>
                  </a:lnTo>
                  <a:lnTo>
                    <a:pt x="72" y="36"/>
                  </a:lnTo>
                  <a:lnTo>
                    <a:pt x="68" y="26"/>
                  </a:lnTo>
                  <a:lnTo>
                    <a:pt x="66" y="22"/>
                  </a:lnTo>
                  <a:lnTo>
                    <a:pt x="60" y="20"/>
                  </a:lnTo>
                  <a:lnTo>
                    <a:pt x="56" y="18"/>
                  </a:lnTo>
                  <a:lnTo>
                    <a:pt x="50" y="16"/>
                  </a:lnTo>
                  <a:lnTo>
                    <a:pt x="40" y="18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22" y="36"/>
                  </a:lnTo>
                  <a:lnTo>
                    <a:pt x="22" y="46"/>
                  </a:lnTo>
                  <a:lnTo>
                    <a:pt x="22" y="112"/>
                  </a:lnTo>
                  <a:lnTo>
                    <a:pt x="2" y="11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4"/>
            <p:cNvSpPr>
              <a:spLocks noEditPoints="1"/>
            </p:cNvSpPr>
            <p:nvPr/>
          </p:nvSpPr>
          <p:spPr bwMode="auto">
            <a:xfrm>
              <a:off x="1547" y="3686"/>
              <a:ext cx="81" cy="88"/>
            </a:xfrm>
            <a:custGeom>
              <a:avLst/>
              <a:gdLst>
                <a:gd name="T0" fmla="*/ 14 w 106"/>
                <a:gd name="T1" fmla="*/ 31 h 114"/>
                <a:gd name="T2" fmla="*/ 8 w 106"/>
                <a:gd name="T3" fmla="*/ 30 h 114"/>
                <a:gd name="T4" fmla="*/ 4 w 106"/>
                <a:gd name="T5" fmla="*/ 28 h 114"/>
                <a:gd name="T6" fmla="*/ 2 w 106"/>
                <a:gd name="T7" fmla="*/ 22 h 114"/>
                <a:gd name="T8" fmla="*/ 0 w 106"/>
                <a:gd name="T9" fmla="*/ 16 h 114"/>
                <a:gd name="T10" fmla="*/ 2 w 106"/>
                <a:gd name="T11" fmla="*/ 13 h 114"/>
                <a:gd name="T12" fmla="*/ 3 w 106"/>
                <a:gd name="T13" fmla="*/ 7 h 114"/>
                <a:gd name="T14" fmla="*/ 6 w 106"/>
                <a:gd name="T15" fmla="*/ 3 h 114"/>
                <a:gd name="T16" fmla="*/ 11 w 106"/>
                <a:gd name="T17" fmla="*/ 2 h 114"/>
                <a:gd name="T18" fmla="*/ 14 w 106"/>
                <a:gd name="T19" fmla="*/ 0 h 114"/>
                <a:gd name="T20" fmla="*/ 20 w 106"/>
                <a:gd name="T21" fmla="*/ 2 h 114"/>
                <a:gd name="T22" fmla="*/ 24 w 106"/>
                <a:gd name="T23" fmla="*/ 4 h 114"/>
                <a:gd name="T24" fmla="*/ 27 w 106"/>
                <a:gd name="T25" fmla="*/ 9 h 114"/>
                <a:gd name="T26" fmla="*/ 28 w 106"/>
                <a:gd name="T27" fmla="*/ 15 h 114"/>
                <a:gd name="T28" fmla="*/ 27 w 106"/>
                <a:gd name="T29" fmla="*/ 19 h 114"/>
                <a:gd name="T30" fmla="*/ 25 w 106"/>
                <a:gd name="T31" fmla="*/ 25 h 114"/>
                <a:gd name="T32" fmla="*/ 21 w 106"/>
                <a:gd name="T33" fmla="*/ 29 h 114"/>
                <a:gd name="T34" fmla="*/ 16 w 106"/>
                <a:gd name="T35" fmla="*/ 31 h 114"/>
                <a:gd name="T36" fmla="*/ 14 w 106"/>
                <a:gd name="T37" fmla="*/ 31 h 114"/>
                <a:gd name="T38" fmla="*/ 14 w 106"/>
                <a:gd name="T39" fmla="*/ 28 h 114"/>
                <a:gd name="T40" fmla="*/ 17 w 106"/>
                <a:gd name="T41" fmla="*/ 26 h 114"/>
                <a:gd name="T42" fmla="*/ 20 w 106"/>
                <a:gd name="T43" fmla="*/ 24 h 114"/>
                <a:gd name="T44" fmla="*/ 21 w 106"/>
                <a:gd name="T45" fmla="*/ 20 h 114"/>
                <a:gd name="T46" fmla="*/ 22 w 106"/>
                <a:gd name="T47" fmla="*/ 15 h 114"/>
                <a:gd name="T48" fmla="*/ 21 w 106"/>
                <a:gd name="T49" fmla="*/ 12 h 114"/>
                <a:gd name="T50" fmla="*/ 21 w 106"/>
                <a:gd name="T51" fmla="*/ 8 h 114"/>
                <a:gd name="T52" fmla="*/ 18 w 106"/>
                <a:gd name="T53" fmla="*/ 5 h 114"/>
                <a:gd name="T54" fmla="*/ 14 w 106"/>
                <a:gd name="T55" fmla="*/ 4 h 114"/>
                <a:gd name="T56" fmla="*/ 12 w 106"/>
                <a:gd name="T57" fmla="*/ 4 h 114"/>
                <a:gd name="T58" fmla="*/ 8 w 106"/>
                <a:gd name="T59" fmla="*/ 7 h 114"/>
                <a:gd name="T60" fmla="*/ 6 w 106"/>
                <a:gd name="T61" fmla="*/ 10 h 114"/>
                <a:gd name="T62" fmla="*/ 5 w 106"/>
                <a:gd name="T63" fmla="*/ 16 h 114"/>
                <a:gd name="T64" fmla="*/ 5 w 106"/>
                <a:gd name="T65" fmla="*/ 18 h 114"/>
                <a:gd name="T66" fmla="*/ 6 w 106"/>
                <a:gd name="T67" fmla="*/ 22 h 114"/>
                <a:gd name="T68" fmla="*/ 8 w 106"/>
                <a:gd name="T69" fmla="*/ 25 h 114"/>
                <a:gd name="T70" fmla="*/ 12 w 106"/>
                <a:gd name="T71" fmla="*/ 28 h 114"/>
                <a:gd name="T72" fmla="*/ 14 w 106"/>
                <a:gd name="T73" fmla="*/ 28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6" h="114">
                  <a:moveTo>
                    <a:pt x="52" y="114"/>
                  </a:moveTo>
                  <a:lnTo>
                    <a:pt x="52" y="114"/>
                  </a:lnTo>
                  <a:lnTo>
                    <a:pt x="42" y="112"/>
                  </a:lnTo>
                  <a:lnTo>
                    <a:pt x="32" y="110"/>
                  </a:lnTo>
                  <a:lnTo>
                    <a:pt x="22" y="106"/>
                  </a:lnTo>
                  <a:lnTo>
                    <a:pt x="16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4" y="34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4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8" y="24"/>
                  </a:lnTo>
                  <a:lnTo>
                    <a:pt x="102" y="34"/>
                  </a:lnTo>
                  <a:lnTo>
                    <a:pt x="104" y="44"/>
                  </a:lnTo>
                  <a:lnTo>
                    <a:pt x="106" y="56"/>
                  </a:lnTo>
                  <a:lnTo>
                    <a:pt x="104" y="70"/>
                  </a:lnTo>
                  <a:lnTo>
                    <a:pt x="102" y="82"/>
                  </a:lnTo>
                  <a:lnTo>
                    <a:pt x="96" y="92"/>
                  </a:lnTo>
                  <a:lnTo>
                    <a:pt x="88" y="100"/>
                  </a:lnTo>
                  <a:lnTo>
                    <a:pt x="80" y="106"/>
                  </a:lnTo>
                  <a:lnTo>
                    <a:pt x="72" y="110"/>
                  </a:lnTo>
                  <a:lnTo>
                    <a:pt x="62" y="114"/>
                  </a:lnTo>
                  <a:lnTo>
                    <a:pt x="52" y="114"/>
                  </a:lnTo>
                  <a:close/>
                  <a:moveTo>
                    <a:pt x="52" y="100"/>
                  </a:moveTo>
                  <a:lnTo>
                    <a:pt x="52" y="100"/>
                  </a:lnTo>
                  <a:lnTo>
                    <a:pt x="60" y="98"/>
                  </a:lnTo>
                  <a:lnTo>
                    <a:pt x="66" y="96"/>
                  </a:lnTo>
                  <a:lnTo>
                    <a:pt x="72" y="92"/>
                  </a:lnTo>
                  <a:lnTo>
                    <a:pt x="76" y="88"/>
                  </a:lnTo>
                  <a:lnTo>
                    <a:pt x="80" y="82"/>
                  </a:lnTo>
                  <a:lnTo>
                    <a:pt x="82" y="74"/>
                  </a:lnTo>
                  <a:lnTo>
                    <a:pt x="84" y="66"/>
                  </a:lnTo>
                  <a:lnTo>
                    <a:pt x="86" y="56"/>
                  </a:lnTo>
                  <a:lnTo>
                    <a:pt x="84" y="42"/>
                  </a:lnTo>
                  <a:lnTo>
                    <a:pt x="82" y="36"/>
                  </a:lnTo>
                  <a:lnTo>
                    <a:pt x="78" y="30"/>
                  </a:lnTo>
                  <a:lnTo>
                    <a:pt x="74" y="24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6"/>
                  </a:lnTo>
                  <a:lnTo>
                    <a:pt x="46" y="16"/>
                  </a:lnTo>
                  <a:lnTo>
                    <a:pt x="38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6"/>
                  </a:lnTo>
                  <a:lnTo>
                    <a:pt x="22" y="42"/>
                  </a:lnTo>
                  <a:lnTo>
                    <a:pt x="20" y="58"/>
                  </a:lnTo>
                  <a:lnTo>
                    <a:pt x="20" y="66"/>
                  </a:lnTo>
                  <a:lnTo>
                    <a:pt x="22" y="74"/>
                  </a:lnTo>
                  <a:lnTo>
                    <a:pt x="26" y="82"/>
                  </a:lnTo>
                  <a:lnTo>
                    <a:pt x="30" y="88"/>
                  </a:lnTo>
                  <a:lnTo>
                    <a:pt x="34" y="92"/>
                  </a:lnTo>
                  <a:lnTo>
                    <a:pt x="40" y="96"/>
                  </a:lnTo>
                  <a:lnTo>
                    <a:pt x="46" y="98"/>
                  </a:lnTo>
                  <a:lnTo>
                    <a:pt x="5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25"/>
            <p:cNvSpPr>
              <a:spLocks noChangeArrowheads="1"/>
            </p:cNvSpPr>
            <p:nvPr/>
          </p:nvSpPr>
          <p:spPr bwMode="auto">
            <a:xfrm>
              <a:off x="1647" y="3649"/>
              <a:ext cx="15" cy="1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6"/>
            <p:cNvSpPr>
              <a:spLocks noEditPoints="1"/>
            </p:cNvSpPr>
            <p:nvPr/>
          </p:nvSpPr>
          <p:spPr bwMode="auto">
            <a:xfrm>
              <a:off x="1682" y="3686"/>
              <a:ext cx="81" cy="88"/>
            </a:xfrm>
            <a:custGeom>
              <a:avLst/>
              <a:gdLst>
                <a:gd name="T0" fmla="*/ 14 w 106"/>
                <a:gd name="T1" fmla="*/ 31 h 114"/>
                <a:gd name="T2" fmla="*/ 8 w 106"/>
                <a:gd name="T3" fmla="*/ 30 h 114"/>
                <a:gd name="T4" fmla="*/ 4 w 106"/>
                <a:gd name="T5" fmla="*/ 28 h 114"/>
                <a:gd name="T6" fmla="*/ 2 w 106"/>
                <a:gd name="T7" fmla="*/ 22 h 114"/>
                <a:gd name="T8" fmla="*/ 0 w 106"/>
                <a:gd name="T9" fmla="*/ 16 h 114"/>
                <a:gd name="T10" fmla="*/ 0 w 106"/>
                <a:gd name="T11" fmla="*/ 13 h 114"/>
                <a:gd name="T12" fmla="*/ 2 w 106"/>
                <a:gd name="T13" fmla="*/ 7 h 114"/>
                <a:gd name="T14" fmla="*/ 6 w 106"/>
                <a:gd name="T15" fmla="*/ 3 h 114"/>
                <a:gd name="T16" fmla="*/ 11 w 106"/>
                <a:gd name="T17" fmla="*/ 2 h 114"/>
                <a:gd name="T18" fmla="*/ 14 w 106"/>
                <a:gd name="T19" fmla="*/ 0 h 114"/>
                <a:gd name="T20" fmla="*/ 20 w 106"/>
                <a:gd name="T21" fmla="*/ 2 h 114"/>
                <a:gd name="T22" fmla="*/ 24 w 106"/>
                <a:gd name="T23" fmla="*/ 4 h 114"/>
                <a:gd name="T24" fmla="*/ 27 w 106"/>
                <a:gd name="T25" fmla="*/ 9 h 114"/>
                <a:gd name="T26" fmla="*/ 28 w 106"/>
                <a:gd name="T27" fmla="*/ 15 h 114"/>
                <a:gd name="T28" fmla="*/ 27 w 106"/>
                <a:gd name="T29" fmla="*/ 19 h 114"/>
                <a:gd name="T30" fmla="*/ 24 w 106"/>
                <a:gd name="T31" fmla="*/ 25 h 114"/>
                <a:gd name="T32" fmla="*/ 21 w 106"/>
                <a:gd name="T33" fmla="*/ 29 h 114"/>
                <a:gd name="T34" fmla="*/ 16 w 106"/>
                <a:gd name="T35" fmla="*/ 31 h 114"/>
                <a:gd name="T36" fmla="*/ 14 w 106"/>
                <a:gd name="T37" fmla="*/ 31 h 114"/>
                <a:gd name="T38" fmla="*/ 14 w 106"/>
                <a:gd name="T39" fmla="*/ 28 h 114"/>
                <a:gd name="T40" fmla="*/ 16 w 106"/>
                <a:gd name="T41" fmla="*/ 26 h 114"/>
                <a:gd name="T42" fmla="*/ 20 w 106"/>
                <a:gd name="T43" fmla="*/ 24 h 114"/>
                <a:gd name="T44" fmla="*/ 21 w 106"/>
                <a:gd name="T45" fmla="*/ 20 h 114"/>
                <a:gd name="T46" fmla="*/ 21 w 106"/>
                <a:gd name="T47" fmla="*/ 15 h 114"/>
                <a:gd name="T48" fmla="*/ 21 w 106"/>
                <a:gd name="T49" fmla="*/ 12 h 114"/>
                <a:gd name="T50" fmla="*/ 21 w 106"/>
                <a:gd name="T51" fmla="*/ 8 h 114"/>
                <a:gd name="T52" fmla="*/ 18 w 106"/>
                <a:gd name="T53" fmla="*/ 5 h 114"/>
                <a:gd name="T54" fmla="*/ 14 w 106"/>
                <a:gd name="T55" fmla="*/ 4 h 114"/>
                <a:gd name="T56" fmla="*/ 11 w 106"/>
                <a:gd name="T57" fmla="*/ 4 h 114"/>
                <a:gd name="T58" fmla="*/ 8 w 106"/>
                <a:gd name="T59" fmla="*/ 7 h 114"/>
                <a:gd name="T60" fmla="*/ 6 w 106"/>
                <a:gd name="T61" fmla="*/ 10 h 114"/>
                <a:gd name="T62" fmla="*/ 5 w 106"/>
                <a:gd name="T63" fmla="*/ 16 h 114"/>
                <a:gd name="T64" fmla="*/ 5 w 106"/>
                <a:gd name="T65" fmla="*/ 18 h 114"/>
                <a:gd name="T66" fmla="*/ 6 w 106"/>
                <a:gd name="T67" fmla="*/ 22 h 114"/>
                <a:gd name="T68" fmla="*/ 8 w 106"/>
                <a:gd name="T69" fmla="*/ 25 h 114"/>
                <a:gd name="T70" fmla="*/ 11 w 106"/>
                <a:gd name="T71" fmla="*/ 28 h 114"/>
                <a:gd name="T72" fmla="*/ 14 w 106"/>
                <a:gd name="T73" fmla="*/ 28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6" h="114">
                  <a:moveTo>
                    <a:pt x="52" y="114"/>
                  </a:moveTo>
                  <a:lnTo>
                    <a:pt x="52" y="114"/>
                  </a:lnTo>
                  <a:lnTo>
                    <a:pt x="40" y="112"/>
                  </a:lnTo>
                  <a:lnTo>
                    <a:pt x="30" y="110"/>
                  </a:lnTo>
                  <a:lnTo>
                    <a:pt x="22" y="106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2" y="10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4" y="4"/>
                  </a:lnTo>
                  <a:lnTo>
                    <a:pt x="84" y="10"/>
                  </a:lnTo>
                  <a:lnTo>
                    <a:pt x="90" y="16"/>
                  </a:lnTo>
                  <a:lnTo>
                    <a:pt x="96" y="24"/>
                  </a:lnTo>
                  <a:lnTo>
                    <a:pt x="102" y="34"/>
                  </a:lnTo>
                  <a:lnTo>
                    <a:pt x="104" y="44"/>
                  </a:lnTo>
                  <a:lnTo>
                    <a:pt x="106" y="56"/>
                  </a:lnTo>
                  <a:lnTo>
                    <a:pt x="104" y="70"/>
                  </a:lnTo>
                  <a:lnTo>
                    <a:pt x="100" y="82"/>
                  </a:lnTo>
                  <a:lnTo>
                    <a:pt x="94" y="92"/>
                  </a:lnTo>
                  <a:lnTo>
                    <a:pt x="88" y="100"/>
                  </a:lnTo>
                  <a:lnTo>
                    <a:pt x="80" y="106"/>
                  </a:lnTo>
                  <a:lnTo>
                    <a:pt x="70" y="110"/>
                  </a:lnTo>
                  <a:lnTo>
                    <a:pt x="62" y="114"/>
                  </a:lnTo>
                  <a:lnTo>
                    <a:pt x="52" y="114"/>
                  </a:lnTo>
                  <a:close/>
                  <a:moveTo>
                    <a:pt x="52" y="100"/>
                  </a:moveTo>
                  <a:lnTo>
                    <a:pt x="52" y="100"/>
                  </a:lnTo>
                  <a:lnTo>
                    <a:pt x="58" y="98"/>
                  </a:lnTo>
                  <a:lnTo>
                    <a:pt x="64" y="96"/>
                  </a:lnTo>
                  <a:lnTo>
                    <a:pt x="70" y="92"/>
                  </a:lnTo>
                  <a:lnTo>
                    <a:pt x="76" y="88"/>
                  </a:lnTo>
                  <a:lnTo>
                    <a:pt x="80" y="82"/>
                  </a:lnTo>
                  <a:lnTo>
                    <a:pt x="82" y="74"/>
                  </a:lnTo>
                  <a:lnTo>
                    <a:pt x="84" y="66"/>
                  </a:lnTo>
                  <a:lnTo>
                    <a:pt x="84" y="56"/>
                  </a:lnTo>
                  <a:lnTo>
                    <a:pt x="82" y="42"/>
                  </a:lnTo>
                  <a:lnTo>
                    <a:pt x="80" y="36"/>
                  </a:lnTo>
                  <a:lnTo>
                    <a:pt x="78" y="30"/>
                  </a:lnTo>
                  <a:lnTo>
                    <a:pt x="72" y="24"/>
                  </a:lnTo>
                  <a:lnTo>
                    <a:pt x="68" y="20"/>
                  </a:lnTo>
                  <a:lnTo>
                    <a:pt x="60" y="16"/>
                  </a:lnTo>
                  <a:lnTo>
                    <a:pt x="52" y="16"/>
                  </a:lnTo>
                  <a:lnTo>
                    <a:pt x="44" y="16"/>
                  </a:lnTo>
                  <a:lnTo>
                    <a:pt x="38" y="20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4" y="36"/>
                  </a:lnTo>
                  <a:lnTo>
                    <a:pt x="22" y="42"/>
                  </a:lnTo>
                  <a:lnTo>
                    <a:pt x="20" y="58"/>
                  </a:lnTo>
                  <a:lnTo>
                    <a:pt x="20" y="66"/>
                  </a:lnTo>
                  <a:lnTo>
                    <a:pt x="22" y="74"/>
                  </a:lnTo>
                  <a:lnTo>
                    <a:pt x="24" y="82"/>
                  </a:lnTo>
                  <a:lnTo>
                    <a:pt x="28" y="88"/>
                  </a:lnTo>
                  <a:lnTo>
                    <a:pt x="32" y="92"/>
                  </a:lnTo>
                  <a:lnTo>
                    <a:pt x="38" y="96"/>
                  </a:lnTo>
                  <a:lnTo>
                    <a:pt x="44" y="98"/>
                  </a:lnTo>
                  <a:lnTo>
                    <a:pt x="5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7"/>
            <p:cNvSpPr>
              <a:spLocks noEditPoints="1"/>
            </p:cNvSpPr>
            <p:nvPr/>
          </p:nvSpPr>
          <p:spPr bwMode="auto">
            <a:xfrm>
              <a:off x="1775" y="3686"/>
              <a:ext cx="79" cy="121"/>
            </a:xfrm>
            <a:custGeom>
              <a:avLst/>
              <a:gdLst>
                <a:gd name="T0" fmla="*/ 28 w 102"/>
                <a:gd name="T1" fmla="*/ 26 h 158"/>
                <a:gd name="T2" fmla="*/ 26 w 102"/>
                <a:gd name="T3" fmla="*/ 34 h 158"/>
                <a:gd name="T4" fmla="*/ 24 w 102"/>
                <a:gd name="T5" fmla="*/ 39 h 158"/>
                <a:gd name="T6" fmla="*/ 22 w 102"/>
                <a:gd name="T7" fmla="*/ 40 h 158"/>
                <a:gd name="T8" fmla="*/ 15 w 102"/>
                <a:gd name="T9" fmla="*/ 41 h 158"/>
                <a:gd name="T10" fmla="*/ 13 w 102"/>
                <a:gd name="T11" fmla="*/ 41 h 158"/>
                <a:gd name="T12" fmla="*/ 5 w 102"/>
                <a:gd name="T13" fmla="*/ 41 h 158"/>
                <a:gd name="T14" fmla="*/ 4 w 102"/>
                <a:gd name="T15" fmla="*/ 36 h 158"/>
                <a:gd name="T16" fmla="*/ 8 w 102"/>
                <a:gd name="T17" fmla="*/ 37 h 158"/>
                <a:gd name="T18" fmla="*/ 13 w 102"/>
                <a:gd name="T19" fmla="*/ 38 h 158"/>
                <a:gd name="T20" fmla="*/ 17 w 102"/>
                <a:gd name="T21" fmla="*/ 37 h 158"/>
                <a:gd name="T22" fmla="*/ 20 w 102"/>
                <a:gd name="T23" fmla="*/ 36 h 158"/>
                <a:gd name="T24" fmla="*/ 22 w 102"/>
                <a:gd name="T25" fmla="*/ 31 h 158"/>
                <a:gd name="T26" fmla="*/ 23 w 102"/>
                <a:gd name="T27" fmla="*/ 28 h 158"/>
                <a:gd name="T28" fmla="*/ 22 w 102"/>
                <a:gd name="T29" fmla="*/ 24 h 158"/>
                <a:gd name="T30" fmla="*/ 22 w 102"/>
                <a:gd name="T31" fmla="*/ 26 h 158"/>
                <a:gd name="T32" fmla="*/ 16 w 102"/>
                <a:gd name="T33" fmla="*/ 29 h 158"/>
                <a:gd name="T34" fmla="*/ 13 w 102"/>
                <a:gd name="T35" fmla="*/ 30 h 158"/>
                <a:gd name="T36" fmla="*/ 8 w 102"/>
                <a:gd name="T37" fmla="*/ 28 h 158"/>
                <a:gd name="T38" fmla="*/ 4 w 102"/>
                <a:gd name="T39" fmla="*/ 26 h 158"/>
                <a:gd name="T40" fmla="*/ 2 w 102"/>
                <a:gd name="T41" fmla="*/ 21 h 158"/>
                <a:gd name="T42" fmla="*/ 0 w 102"/>
                <a:gd name="T43" fmla="*/ 15 h 158"/>
                <a:gd name="T44" fmla="*/ 2 w 102"/>
                <a:gd name="T45" fmla="*/ 12 h 158"/>
                <a:gd name="T46" fmla="*/ 3 w 102"/>
                <a:gd name="T47" fmla="*/ 6 h 158"/>
                <a:gd name="T48" fmla="*/ 6 w 102"/>
                <a:gd name="T49" fmla="*/ 3 h 158"/>
                <a:gd name="T50" fmla="*/ 12 w 102"/>
                <a:gd name="T51" fmla="*/ 2 h 158"/>
                <a:gd name="T52" fmla="*/ 14 w 102"/>
                <a:gd name="T53" fmla="*/ 0 h 158"/>
                <a:gd name="T54" fmla="*/ 20 w 102"/>
                <a:gd name="T55" fmla="*/ 2 h 158"/>
                <a:gd name="T56" fmla="*/ 23 w 102"/>
                <a:gd name="T57" fmla="*/ 5 h 158"/>
                <a:gd name="T58" fmla="*/ 23 w 102"/>
                <a:gd name="T59" fmla="*/ 2 h 158"/>
                <a:gd name="T60" fmla="*/ 28 w 102"/>
                <a:gd name="T61" fmla="*/ 2 h 158"/>
                <a:gd name="T62" fmla="*/ 28 w 102"/>
                <a:gd name="T63" fmla="*/ 26 h 158"/>
                <a:gd name="T64" fmla="*/ 22 w 102"/>
                <a:gd name="T65" fmla="*/ 12 h 158"/>
                <a:gd name="T66" fmla="*/ 22 w 102"/>
                <a:gd name="T67" fmla="*/ 9 h 158"/>
                <a:gd name="T68" fmla="*/ 20 w 102"/>
                <a:gd name="T69" fmla="*/ 6 h 158"/>
                <a:gd name="T70" fmla="*/ 15 w 102"/>
                <a:gd name="T71" fmla="*/ 4 h 158"/>
                <a:gd name="T72" fmla="*/ 13 w 102"/>
                <a:gd name="T73" fmla="*/ 4 h 158"/>
                <a:gd name="T74" fmla="*/ 9 w 102"/>
                <a:gd name="T75" fmla="*/ 6 h 158"/>
                <a:gd name="T76" fmla="*/ 7 w 102"/>
                <a:gd name="T77" fmla="*/ 8 h 158"/>
                <a:gd name="T78" fmla="*/ 5 w 102"/>
                <a:gd name="T79" fmla="*/ 12 h 158"/>
                <a:gd name="T80" fmla="*/ 5 w 102"/>
                <a:gd name="T81" fmla="*/ 15 h 158"/>
                <a:gd name="T82" fmla="*/ 7 w 102"/>
                <a:gd name="T83" fmla="*/ 21 h 158"/>
                <a:gd name="T84" fmla="*/ 9 w 102"/>
                <a:gd name="T85" fmla="*/ 24 h 158"/>
                <a:gd name="T86" fmla="*/ 12 w 102"/>
                <a:gd name="T87" fmla="*/ 26 h 158"/>
                <a:gd name="T88" fmla="*/ 15 w 102"/>
                <a:gd name="T89" fmla="*/ 26 h 158"/>
                <a:gd name="T90" fmla="*/ 19 w 102"/>
                <a:gd name="T91" fmla="*/ 24 h 158"/>
                <a:gd name="T92" fmla="*/ 22 w 102"/>
                <a:gd name="T93" fmla="*/ 20 h 158"/>
                <a:gd name="T94" fmla="*/ 22 w 102"/>
                <a:gd name="T95" fmla="*/ 18 h 15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2" h="158">
                  <a:moveTo>
                    <a:pt x="100" y="96"/>
                  </a:moveTo>
                  <a:lnTo>
                    <a:pt x="100" y="96"/>
                  </a:lnTo>
                  <a:lnTo>
                    <a:pt x="100" y="112"/>
                  </a:lnTo>
                  <a:lnTo>
                    <a:pt x="96" y="126"/>
                  </a:lnTo>
                  <a:lnTo>
                    <a:pt x="92" y="136"/>
                  </a:lnTo>
                  <a:lnTo>
                    <a:pt x="86" y="146"/>
                  </a:lnTo>
                  <a:lnTo>
                    <a:pt x="76" y="152"/>
                  </a:lnTo>
                  <a:lnTo>
                    <a:pt x="66" y="156"/>
                  </a:lnTo>
                  <a:lnTo>
                    <a:pt x="56" y="158"/>
                  </a:lnTo>
                  <a:lnTo>
                    <a:pt x="46" y="158"/>
                  </a:lnTo>
                  <a:lnTo>
                    <a:pt x="26" y="156"/>
                  </a:lnTo>
                  <a:lnTo>
                    <a:pt x="18" y="154"/>
                  </a:lnTo>
                  <a:lnTo>
                    <a:pt x="10" y="150"/>
                  </a:lnTo>
                  <a:lnTo>
                    <a:pt x="14" y="134"/>
                  </a:lnTo>
                  <a:lnTo>
                    <a:pt x="28" y="140"/>
                  </a:lnTo>
                  <a:lnTo>
                    <a:pt x="36" y="142"/>
                  </a:lnTo>
                  <a:lnTo>
                    <a:pt x="46" y="142"/>
                  </a:lnTo>
                  <a:lnTo>
                    <a:pt x="60" y="140"/>
                  </a:lnTo>
                  <a:lnTo>
                    <a:pt x="66" y="138"/>
                  </a:lnTo>
                  <a:lnTo>
                    <a:pt x="72" y="134"/>
                  </a:lnTo>
                  <a:lnTo>
                    <a:pt x="76" y="128"/>
                  </a:lnTo>
                  <a:lnTo>
                    <a:pt x="78" y="122"/>
                  </a:lnTo>
                  <a:lnTo>
                    <a:pt x="80" y="114"/>
                  </a:lnTo>
                  <a:lnTo>
                    <a:pt x="82" y="104"/>
                  </a:lnTo>
                  <a:lnTo>
                    <a:pt x="82" y="92"/>
                  </a:lnTo>
                  <a:lnTo>
                    <a:pt x="80" y="92"/>
                  </a:lnTo>
                  <a:lnTo>
                    <a:pt x="76" y="100"/>
                  </a:lnTo>
                  <a:lnTo>
                    <a:pt x="68" y="106"/>
                  </a:lnTo>
                  <a:lnTo>
                    <a:pt x="58" y="110"/>
                  </a:lnTo>
                  <a:lnTo>
                    <a:pt x="46" y="112"/>
                  </a:lnTo>
                  <a:lnTo>
                    <a:pt x="36" y="110"/>
                  </a:lnTo>
                  <a:lnTo>
                    <a:pt x="28" y="106"/>
                  </a:lnTo>
                  <a:lnTo>
                    <a:pt x="20" y="102"/>
                  </a:lnTo>
                  <a:lnTo>
                    <a:pt x="14" y="96"/>
                  </a:lnTo>
                  <a:lnTo>
                    <a:pt x="8" y="88"/>
                  </a:lnTo>
                  <a:lnTo>
                    <a:pt x="4" y="80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4" y="34"/>
                  </a:lnTo>
                  <a:lnTo>
                    <a:pt x="10" y="24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6"/>
                  </a:lnTo>
                  <a:lnTo>
                    <a:pt x="78" y="12"/>
                  </a:lnTo>
                  <a:lnTo>
                    <a:pt x="82" y="20"/>
                  </a:lnTo>
                  <a:lnTo>
                    <a:pt x="84" y="20"/>
                  </a:lnTo>
                  <a:lnTo>
                    <a:pt x="84" y="4"/>
                  </a:lnTo>
                  <a:lnTo>
                    <a:pt x="102" y="4"/>
                  </a:lnTo>
                  <a:lnTo>
                    <a:pt x="100" y="32"/>
                  </a:lnTo>
                  <a:lnTo>
                    <a:pt x="100" y="96"/>
                  </a:lnTo>
                  <a:close/>
                  <a:moveTo>
                    <a:pt x="80" y="46"/>
                  </a:moveTo>
                  <a:lnTo>
                    <a:pt x="80" y="46"/>
                  </a:lnTo>
                  <a:lnTo>
                    <a:pt x="80" y="36"/>
                  </a:lnTo>
                  <a:lnTo>
                    <a:pt x="76" y="28"/>
                  </a:lnTo>
                  <a:lnTo>
                    <a:pt x="70" y="22"/>
                  </a:lnTo>
                  <a:lnTo>
                    <a:pt x="62" y="18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40" y="18"/>
                  </a:lnTo>
                  <a:lnTo>
                    <a:pt x="34" y="22"/>
                  </a:lnTo>
                  <a:lnTo>
                    <a:pt x="30" y="28"/>
                  </a:lnTo>
                  <a:lnTo>
                    <a:pt x="26" y="32"/>
                  </a:lnTo>
                  <a:lnTo>
                    <a:pt x="22" y="40"/>
                  </a:lnTo>
                  <a:lnTo>
                    <a:pt x="20" y="48"/>
                  </a:lnTo>
                  <a:lnTo>
                    <a:pt x="20" y="58"/>
                  </a:lnTo>
                  <a:lnTo>
                    <a:pt x="22" y="72"/>
                  </a:lnTo>
                  <a:lnTo>
                    <a:pt x="24" y="78"/>
                  </a:lnTo>
                  <a:lnTo>
                    <a:pt x="28" y="84"/>
                  </a:lnTo>
                  <a:lnTo>
                    <a:pt x="32" y="90"/>
                  </a:lnTo>
                  <a:lnTo>
                    <a:pt x="38" y="92"/>
                  </a:lnTo>
                  <a:lnTo>
                    <a:pt x="44" y="96"/>
                  </a:lnTo>
                  <a:lnTo>
                    <a:pt x="52" y="96"/>
                  </a:lnTo>
                  <a:lnTo>
                    <a:pt x="60" y="94"/>
                  </a:lnTo>
                  <a:lnTo>
                    <a:pt x="68" y="90"/>
                  </a:lnTo>
                  <a:lnTo>
                    <a:pt x="76" y="84"/>
                  </a:lnTo>
                  <a:lnTo>
                    <a:pt x="80" y="76"/>
                  </a:lnTo>
                  <a:lnTo>
                    <a:pt x="80" y="66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8"/>
            <p:cNvSpPr>
              <a:spLocks/>
            </p:cNvSpPr>
            <p:nvPr/>
          </p:nvSpPr>
          <p:spPr bwMode="auto">
            <a:xfrm>
              <a:off x="1866" y="3689"/>
              <a:ext cx="78" cy="120"/>
            </a:xfrm>
            <a:custGeom>
              <a:avLst/>
              <a:gdLst>
                <a:gd name="T0" fmla="*/ 6 w 102"/>
                <a:gd name="T1" fmla="*/ 0 h 156"/>
                <a:gd name="T2" fmla="*/ 12 w 102"/>
                <a:gd name="T3" fmla="*/ 17 h 156"/>
                <a:gd name="T4" fmla="*/ 12 w 102"/>
                <a:gd name="T5" fmla="*/ 17 h 156"/>
                <a:gd name="T6" fmla="*/ 14 w 102"/>
                <a:gd name="T7" fmla="*/ 23 h 156"/>
                <a:gd name="T8" fmla="*/ 14 w 102"/>
                <a:gd name="T9" fmla="*/ 23 h 156"/>
                <a:gd name="T10" fmla="*/ 14 w 102"/>
                <a:gd name="T11" fmla="*/ 23 h 156"/>
                <a:gd name="T12" fmla="*/ 16 w 102"/>
                <a:gd name="T13" fmla="*/ 17 h 156"/>
                <a:gd name="T14" fmla="*/ 21 w 102"/>
                <a:gd name="T15" fmla="*/ 0 h 156"/>
                <a:gd name="T16" fmla="*/ 27 w 102"/>
                <a:gd name="T17" fmla="*/ 0 h 156"/>
                <a:gd name="T18" fmla="*/ 18 w 102"/>
                <a:gd name="T19" fmla="*/ 21 h 156"/>
                <a:gd name="T20" fmla="*/ 18 w 102"/>
                <a:gd name="T21" fmla="*/ 21 h 156"/>
                <a:gd name="T22" fmla="*/ 16 w 102"/>
                <a:gd name="T23" fmla="*/ 27 h 156"/>
                <a:gd name="T24" fmla="*/ 14 w 102"/>
                <a:gd name="T25" fmla="*/ 32 h 156"/>
                <a:gd name="T26" fmla="*/ 12 w 102"/>
                <a:gd name="T27" fmla="*/ 36 h 156"/>
                <a:gd name="T28" fmla="*/ 9 w 102"/>
                <a:gd name="T29" fmla="*/ 38 h 156"/>
                <a:gd name="T30" fmla="*/ 9 w 102"/>
                <a:gd name="T31" fmla="*/ 38 h 156"/>
                <a:gd name="T32" fmla="*/ 6 w 102"/>
                <a:gd name="T33" fmla="*/ 42 h 156"/>
                <a:gd name="T34" fmla="*/ 3 w 102"/>
                <a:gd name="T35" fmla="*/ 42 h 156"/>
                <a:gd name="T36" fmla="*/ 2 w 102"/>
                <a:gd name="T37" fmla="*/ 38 h 156"/>
                <a:gd name="T38" fmla="*/ 2 w 102"/>
                <a:gd name="T39" fmla="*/ 38 h 156"/>
                <a:gd name="T40" fmla="*/ 4 w 102"/>
                <a:gd name="T41" fmla="*/ 37 h 156"/>
                <a:gd name="T42" fmla="*/ 6 w 102"/>
                <a:gd name="T43" fmla="*/ 35 h 156"/>
                <a:gd name="T44" fmla="*/ 6 w 102"/>
                <a:gd name="T45" fmla="*/ 35 h 156"/>
                <a:gd name="T46" fmla="*/ 8 w 102"/>
                <a:gd name="T47" fmla="*/ 32 h 156"/>
                <a:gd name="T48" fmla="*/ 11 w 102"/>
                <a:gd name="T49" fmla="*/ 29 h 156"/>
                <a:gd name="T50" fmla="*/ 11 w 102"/>
                <a:gd name="T51" fmla="*/ 29 h 156"/>
                <a:gd name="T52" fmla="*/ 11 w 102"/>
                <a:gd name="T53" fmla="*/ 28 h 156"/>
                <a:gd name="T54" fmla="*/ 11 w 102"/>
                <a:gd name="T55" fmla="*/ 28 h 156"/>
                <a:gd name="T56" fmla="*/ 11 w 102"/>
                <a:gd name="T57" fmla="*/ 27 h 156"/>
                <a:gd name="T58" fmla="*/ 0 w 102"/>
                <a:gd name="T59" fmla="*/ 0 h 156"/>
                <a:gd name="T60" fmla="*/ 6 w 102"/>
                <a:gd name="T61" fmla="*/ 0 h 1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2" h="156">
                  <a:moveTo>
                    <a:pt x="22" y="0"/>
                  </a:moveTo>
                  <a:lnTo>
                    <a:pt x="46" y="64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60" y="62"/>
                  </a:lnTo>
                  <a:lnTo>
                    <a:pt x="82" y="0"/>
                  </a:lnTo>
                  <a:lnTo>
                    <a:pt x="102" y="0"/>
                  </a:lnTo>
                  <a:lnTo>
                    <a:pt x="72" y="76"/>
                  </a:lnTo>
                  <a:lnTo>
                    <a:pt x="62" y="102"/>
                  </a:lnTo>
                  <a:lnTo>
                    <a:pt x="54" y="120"/>
                  </a:lnTo>
                  <a:lnTo>
                    <a:pt x="46" y="134"/>
                  </a:lnTo>
                  <a:lnTo>
                    <a:pt x="36" y="144"/>
                  </a:lnTo>
                  <a:lnTo>
                    <a:pt x="22" y="154"/>
                  </a:lnTo>
                  <a:lnTo>
                    <a:pt x="12" y="156"/>
                  </a:lnTo>
                  <a:lnTo>
                    <a:pt x="6" y="140"/>
                  </a:lnTo>
                  <a:lnTo>
                    <a:pt x="14" y="136"/>
                  </a:lnTo>
                  <a:lnTo>
                    <a:pt x="24" y="130"/>
                  </a:lnTo>
                  <a:lnTo>
                    <a:pt x="32" y="122"/>
                  </a:lnTo>
                  <a:lnTo>
                    <a:pt x="40" y="108"/>
                  </a:lnTo>
                  <a:lnTo>
                    <a:pt x="42" y="104"/>
                  </a:lnTo>
                  <a:lnTo>
                    <a:pt x="40" y="10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9"/>
            <p:cNvSpPr>
              <a:spLocks noEditPoints="1"/>
            </p:cNvSpPr>
            <p:nvPr/>
          </p:nvSpPr>
          <p:spPr bwMode="auto">
            <a:xfrm>
              <a:off x="1993" y="3686"/>
              <a:ext cx="80" cy="120"/>
            </a:xfrm>
            <a:custGeom>
              <a:avLst/>
              <a:gdLst>
                <a:gd name="T0" fmla="*/ 2 w 104"/>
                <a:gd name="T1" fmla="*/ 10 h 156"/>
                <a:gd name="T2" fmla="*/ 5 w 104"/>
                <a:gd name="T3" fmla="*/ 2 h 156"/>
                <a:gd name="T4" fmla="*/ 5 w 104"/>
                <a:gd name="T5" fmla="*/ 6 h 156"/>
                <a:gd name="T6" fmla="*/ 7 w 104"/>
                <a:gd name="T7" fmla="*/ 3 h 156"/>
                <a:gd name="T8" fmla="*/ 12 w 104"/>
                <a:gd name="T9" fmla="*/ 2 h 156"/>
                <a:gd name="T10" fmla="*/ 16 w 104"/>
                <a:gd name="T11" fmla="*/ 0 h 156"/>
                <a:gd name="T12" fmla="*/ 21 w 104"/>
                <a:gd name="T13" fmla="*/ 2 h 156"/>
                <a:gd name="T14" fmla="*/ 25 w 104"/>
                <a:gd name="T15" fmla="*/ 4 h 156"/>
                <a:gd name="T16" fmla="*/ 27 w 104"/>
                <a:gd name="T17" fmla="*/ 9 h 156"/>
                <a:gd name="T18" fmla="*/ 28 w 104"/>
                <a:gd name="T19" fmla="*/ 15 h 156"/>
                <a:gd name="T20" fmla="*/ 28 w 104"/>
                <a:gd name="T21" fmla="*/ 19 h 156"/>
                <a:gd name="T22" fmla="*/ 26 w 104"/>
                <a:gd name="T23" fmla="*/ 25 h 156"/>
                <a:gd name="T24" fmla="*/ 22 w 104"/>
                <a:gd name="T25" fmla="*/ 28 h 156"/>
                <a:gd name="T26" fmla="*/ 17 w 104"/>
                <a:gd name="T27" fmla="*/ 31 h 156"/>
                <a:gd name="T28" fmla="*/ 15 w 104"/>
                <a:gd name="T29" fmla="*/ 31 h 156"/>
                <a:gd name="T30" fmla="*/ 10 w 104"/>
                <a:gd name="T31" fmla="*/ 29 h 156"/>
                <a:gd name="T32" fmla="*/ 6 w 104"/>
                <a:gd name="T33" fmla="*/ 26 h 156"/>
                <a:gd name="T34" fmla="*/ 6 w 104"/>
                <a:gd name="T35" fmla="*/ 42 h 156"/>
                <a:gd name="T36" fmla="*/ 2 w 104"/>
                <a:gd name="T37" fmla="*/ 10 h 156"/>
                <a:gd name="T38" fmla="*/ 6 w 104"/>
                <a:gd name="T39" fmla="*/ 18 h 156"/>
                <a:gd name="T40" fmla="*/ 6 w 104"/>
                <a:gd name="T41" fmla="*/ 21 h 156"/>
                <a:gd name="T42" fmla="*/ 9 w 104"/>
                <a:gd name="T43" fmla="*/ 25 h 156"/>
                <a:gd name="T44" fmla="*/ 14 w 104"/>
                <a:gd name="T45" fmla="*/ 27 h 156"/>
                <a:gd name="T46" fmla="*/ 16 w 104"/>
                <a:gd name="T47" fmla="*/ 27 h 156"/>
                <a:gd name="T48" fmla="*/ 19 w 104"/>
                <a:gd name="T49" fmla="*/ 25 h 156"/>
                <a:gd name="T50" fmla="*/ 22 w 104"/>
                <a:gd name="T51" fmla="*/ 22 h 156"/>
                <a:gd name="T52" fmla="*/ 22 w 104"/>
                <a:gd name="T53" fmla="*/ 18 h 156"/>
                <a:gd name="T54" fmla="*/ 22 w 104"/>
                <a:gd name="T55" fmla="*/ 15 h 156"/>
                <a:gd name="T56" fmla="*/ 22 w 104"/>
                <a:gd name="T57" fmla="*/ 9 h 156"/>
                <a:gd name="T58" fmla="*/ 19 w 104"/>
                <a:gd name="T59" fmla="*/ 6 h 156"/>
                <a:gd name="T60" fmla="*/ 16 w 104"/>
                <a:gd name="T61" fmla="*/ 5 h 156"/>
                <a:gd name="T62" fmla="*/ 14 w 104"/>
                <a:gd name="T63" fmla="*/ 4 h 156"/>
                <a:gd name="T64" fmla="*/ 9 w 104"/>
                <a:gd name="T65" fmla="*/ 6 h 156"/>
                <a:gd name="T66" fmla="*/ 6 w 104"/>
                <a:gd name="T67" fmla="*/ 11 h 156"/>
                <a:gd name="T68" fmla="*/ 6 w 104"/>
                <a:gd name="T69" fmla="*/ 13 h 1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4" h="156">
                  <a:moveTo>
                    <a:pt x="2" y="38"/>
                  </a:moveTo>
                  <a:lnTo>
                    <a:pt x="2" y="38"/>
                  </a:lnTo>
                  <a:lnTo>
                    <a:pt x="0" y="4"/>
                  </a:lnTo>
                  <a:lnTo>
                    <a:pt x="18" y="4"/>
                  </a:lnTo>
                  <a:lnTo>
                    <a:pt x="20" y="22"/>
                  </a:lnTo>
                  <a:lnTo>
                    <a:pt x="26" y="12"/>
                  </a:lnTo>
                  <a:lnTo>
                    <a:pt x="36" y="6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4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6" y="24"/>
                  </a:lnTo>
                  <a:lnTo>
                    <a:pt x="100" y="34"/>
                  </a:lnTo>
                  <a:lnTo>
                    <a:pt x="104" y="44"/>
                  </a:lnTo>
                  <a:lnTo>
                    <a:pt x="104" y="56"/>
                  </a:lnTo>
                  <a:lnTo>
                    <a:pt x="104" y="70"/>
                  </a:lnTo>
                  <a:lnTo>
                    <a:pt x="100" y="82"/>
                  </a:lnTo>
                  <a:lnTo>
                    <a:pt x="96" y="92"/>
                  </a:lnTo>
                  <a:lnTo>
                    <a:pt x="90" y="100"/>
                  </a:lnTo>
                  <a:lnTo>
                    <a:pt x="82" y="106"/>
                  </a:lnTo>
                  <a:lnTo>
                    <a:pt x="74" y="110"/>
                  </a:lnTo>
                  <a:lnTo>
                    <a:pt x="64" y="114"/>
                  </a:lnTo>
                  <a:lnTo>
                    <a:pt x="56" y="114"/>
                  </a:lnTo>
                  <a:lnTo>
                    <a:pt x="44" y="112"/>
                  </a:lnTo>
                  <a:lnTo>
                    <a:pt x="36" y="110"/>
                  </a:lnTo>
                  <a:lnTo>
                    <a:pt x="28" y="104"/>
                  </a:lnTo>
                  <a:lnTo>
                    <a:pt x="22" y="96"/>
                  </a:lnTo>
                  <a:lnTo>
                    <a:pt x="22" y="156"/>
                  </a:lnTo>
                  <a:lnTo>
                    <a:pt x="2" y="156"/>
                  </a:lnTo>
                  <a:lnTo>
                    <a:pt x="2" y="38"/>
                  </a:lnTo>
                  <a:close/>
                  <a:moveTo>
                    <a:pt x="22" y="68"/>
                  </a:moveTo>
                  <a:lnTo>
                    <a:pt x="22" y="68"/>
                  </a:lnTo>
                  <a:lnTo>
                    <a:pt x="22" y="76"/>
                  </a:lnTo>
                  <a:lnTo>
                    <a:pt x="26" y="84"/>
                  </a:lnTo>
                  <a:lnTo>
                    <a:pt x="32" y="92"/>
                  </a:lnTo>
                  <a:lnTo>
                    <a:pt x="42" y="96"/>
                  </a:lnTo>
                  <a:lnTo>
                    <a:pt x="52" y="98"/>
                  </a:lnTo>
                  <a:lnTo>
                    <a:pt x="58" y="98"/>
                  </a:lnTo>
                  <a:lnTo>
                    <a:pt x="66" y="96"/>
                  </a:lnTo>
                  <a:lnTo>
                    <a:pt x="72" y="92"/>
                  </a:lnTo>
                  <a:lnTo>
                    <a:pt x="76" y="86"/>
                  </a:lnTo>
                  <a:lnTo>
                    <a:pt x="80" y="80"/>
                  </a:lnTo>
                  <a:lnTo>
                    <a:pt x="82" y="74"/>
                  </a:lnTo>
                  <a:lnTo>
                    <a:pt x="84" y="66"/>
                  </a:lnTo>
                  <a:lnTo>
                    <a:pt x="84" y="56"/>
                  </a:lnTo>
                  <a:lnTo>
                    <a:pt x="82" y="42"/>
                  </a:lnTo>
                  <a:lnTo>
                    <a:pt x="80" y="34"/>
                  </a:lnTo>
                  <a:lnTo>
                    <a:pt x="76" y="28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0" y="18"/>
                  </a:lnTo>
                  <a:lnTo>
                    <a:pt x="52" y="16"/>
                  </a:lnTo>
                  <a:lnTo>
                    <a:pt x="42" y="18"/>
                  </a:lnTo>
                  <a:lnTo>
                    <a:pt x="34" y="22"/>
                  </a:lnTo>
                  <a:lnTo>
                    <a:pt x="26" y="30"/>
                  </a:lnTo>
                  <a:lnTo>
                    <a:pt x="22" y="40"/>
                  </a:lnTo>
                  <a:lnTo>
                    <a:pt x="22" y="48"/>
                  </a:lnTo>
                  <a:lnTo>
                    <a:pt x="22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30"/>
            <p:cNvSpPr>
              <a:spLocks noEditPoints="1"/>
            </p:cNvSpPr>
            <p:nvPr/>
          </p:nvSpPr>
          <p:spPr bwMode="auto">
            <a:xfrm>
              <a:off x="2086" y="3686"/>
              <a:ext cx="66" cy="88"/>
            </a:xfrm>
            <a:custGeom>
              <a:avLst/>
              <a:gdLst>
                <a:gd name="T0" fmla="*/ 23 w 86"/>
                <a:gd name="T1" fmla="*/ 23 h 114"/>
                <a:gd name="T2" fmla="*/ 18 w 86"/>
                <a:gd name="T3" fmla="*/ 30 h 114"/>
                <a:gd name="T4" fmla="*/ 18 w 86"/>
                <a:gd name="T5" fmla="*/ 28 h 114"/>
                <a:gd name="T6" fmla="*/ 16 w 86"/>
                <a:gd name="T7" fmla="*/ 29 h 114"/>
                <a:gd name="T8" fmla="*/ 12 w 86"/>
                <a:gd name="T9" fmla="*/ 30 h 114"/>
                <a:gd name="T10" fmla="*/ 9 w 86"/>
                <a:gd name="T11" fmla="*/ 31 h 114"/>
                <a:gd name="T12" fmla="*/ 5 w 86"/>
                <a:gd name="T13" fmla="*/ 30 h 114"/>
                <a:gd name="T14" fmla="*/ 2 w 86"/>
                <a:gd name="T15" fmla="*/ 29 h 114"/>
                <a:gd name="T16" fmla="*/ 2 w 86"/>
                <a:gd name="T17" fmla="*/ 25 h 114"/>
                <a:gd name="T18" fmla="*/ 0 w 86"/>
                <a:gd name="T19" fmla="*/ 22 h 114"/>
                <a:gd name="T20" fmla="*/ 2 w 86"/>
                <a:gd name="T21" fmla="*/ 18 h 114"/>
                <a:gd name="T22" fmla="*/ 5 w 86"/>
                <a:gd name="T23" fmla="*/ 15 h 114"/>
                <a:gd name="T24" fmla="*/ 10 w 86"/>
                <a:gd name="T25" fmla="*/ 13 h 114"/>
                <a:gd name="T26" fmla="*/ 18 w 86"/>
                <a:gd name="T27" fmla="*/ 12 h 114"/>
                <a:gd name="T28" fmla="*/ 18 w 86"/>
                <a:gd name="T29" fmla="*/ 12 h 114"/>
                <a:gd name="T30" fmla="*/ 16 w 86"/>
                <a:gd name="T31" fmla="*/ 7 h 114"/>
                <a:gd name="T32" fmla="*/ 14 w 86"/>
                <a:gd name="T33" fmla="*/ 5 h 114"/>
                <a:gd name="T34" fmla="*/ 11 w 86"/>
                <a:gd name="T35" fmla="*/ 4 h 114"/>
                <a:gd name="T36" fmla="*/ 7 w 86"/>
                <a:gd name="T37" fmla="*/ 5 h 114"/>
                <a:gd name="T38" fmla="*/ 2 w 86"/>
                <a:gd name="T39" fmla="*/ 3 h 114"/>
                <a:gd name="T40" fmla="*/ 4 w 86"/>
                <a:gd name="T41" fmla="*/ 2 h 114"/>
                <a:gd name="T42" fmla="*/ 9 w 86"/>
                <a:gd name="T43" fmla="*/ 2 h 114"/>
                <a:gd name="T44" fmla="*/ 12 w 86"/>
                <a:gd name="T45" fmla="*/ 0 h 114"/>
                <a:gd name="T46" fmla="*/ 17 w 86"/>
                <a:gd name="T47" fmla="*/ 2 h 114"/>
                <a:gd name="T48" fmla="*/ 21 w 86"/>
                <a:gd name="T49" fmla="*/ 4 h 114"/>
                <a:gd name="T50" fmla="*/ 22 w 86"/>
                <a:gd name="T51" fmla="*/ 8 h 114"/>
                <a:gd name="T52" fmla="*/ 23 w 86"/>
                <a:gd name="T53" fmla="*/ 23 h 114"/>
                <a:gd name="T54" fmla="*/ 18 w 86"/>
                <a:gd name="T55" fmla="*/ 15 h 114"/>
                <a:gd name="T56" fmla="*/ 9 w 86"/>
                <a:gd name="T57" fmla="*/ 17 h 114"/>
                <a:gd name="T58" fmla="*/ 6 w 86"/>
                <a:gd name="T59" fmla="*/ 19 h 114"/>
                <a:gd name="T60" fmla="*/ 5 w 86"/>
                <a:gd name="T61" fmla="*/ 22 h 114"/>
                <a:gd name="T62" fmla="*/ 6 w 86"/>
                <a:gd name="T63" fmla="*/ 25 h 114"/>
                <a:gd name="T64" fmla="*/ 9 w 86"/>
                <a:gd name="T65" fmla="*/ 28 h 114"/>
                <a:gd name="T66" fmla="*/ 10 w 86"/>
                <a:gd name="T67" fmla="*/ 28 h 114"/>
                <a:gd name="T68" fmla="*/ 15 w 86"/>
                <a:gd name="T69" fmla="*/ 25 h 114"/>
                <a:gd name="T70" fmla="*/ 18 w 86"/>
                <a:gd name="T71" fmla="*/ 22 h 114"/>
                <a:gd name="T72" fmla="*/ 18 w 86"/>
                <a:gd name="T73" fmla="*/ 22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" h="114">
                  <a:moveTo>
                    <a:pt x="86" y="86"/>
                  </a:moveTo>
                  <a:lnTo>
                    <a:pt x="86" y="86"/>
                  </a:lnTo>
                  <a:lnTo>
                    <a:pt x="86" y="112"/>
                  </a:lnTo>
                  <a:lnTo>
                    <a:pt x="70" y="112"/>
                  </a:lnTo>
                  <a:lnTo>
                    <a:pt x="68" y="98"/>
                  </a:lnTo>
                  <a:lnTo>
                    <a:pt x="66" y="98"/>
                  </a:lnTo>
                  <a:lnTo>
                    <a:pt x="62" y="104"/>
                  </a:lnTo>
                  <a:lnTo>
                    <a:pt x="54" y="110"/>
                  </a:lnTo>
                  <a:lnTo>
                    <a:pt x="44" y="112"/>
                  </a:lnTo>
                  <a:lnTo>
                    <a:pt x="34" y="114"/>
                  </a:lnTo>
                  <a:lnTo>
                    <a:pt x="26" y="114"/>
                  </a:lnTo>
                  <a:lnTo>
                    <a:pt x="20" y="112"/>
                  </a:lnTo>
                  <a:lnTo>
                    <a:pt x="14" y="108"/>
                  </a:lnTo>
                  <a:lnTo>
                    <a:pt x="8" y="104"/>
                  </a:lnTo>
                  <a:lnTo>
                    <a:pt x="6" y="100"/>
                  </a:lnTo>
                  <a:lnTo>
                    <a:pt x="2" y="94"/>
                  </a:lnTo>
                  <a:lnTo>
                    <a:pt x="0" y="82"/>
                  </a:lnTo>
                  <a:lnTo>
                    <a:pt x="2" y="74"/>
                  </a:lnTo>
                  <a:lnTo>
                    <a:pt x="4" y="66"/>
                  </a:lnTo>
                  <a:lnTo>
                    <a:pt x="10" y="58"/>
                  </a:lnTo>
                  <a:lnTo>
                    <a:pt x="18" y="52"/>
                  </a:lnTo>
                  <a:lnTo>
                    <a:pt x="26" y="48"/>
                  </a:lnTo>
                  <a:lnTo>
                    <a:pt x="38" y="46"/>
                  </a:lnTo>
                  <a:lnTo>
                    <a:pt x="50" y="44"/>
                  </a:lnTo>
                  <a:lnTo>
                    <a:pt x="66" y="42"/>
                  </a:lnTo>
                  <a:lnTo>
                    <a:pt x="66" y="40"/>
                  </a:lnTo>
                  <a:lnTo>
                    <a:pt x="64" y="32"/>
                  </a:lnTo>
                  <a:lnTo>
                    <a:pt x="62" y="24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48" y="16"/>
                  </a:lnTo>
                  <a:lnTo>
                    <a:pt x="40" y="16"/>
                  </a:lnTo>
                  <a:lnTo>
                    <a:pt x="26" y="18"/>
                  </a:lnTo>
                  <a:lnTo>
                    <a:pt x="12" y="24"/>
                  </a:lnTo>
                  <a:lnTo>
                    <a:pt x="8" y="10"/>
                  </a:lnTo>
                  <a:lnTo>
                    <a:pt x="16" y="6"/>
                  </a:lnTo>
                  <a:lnTo>
                    <a:pt x="24" y="4"/>
                  </a:lnTo>
                  <a:lnTo>
                    <a:pt x="34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10"/>
                  </a:lnTo>
                  <a:lnTo>
                    <a:pt x="76" y="14"/>
                  </a:lnTo>
                  <a:lnTo>
                    <a:pt x="80" y="22"/>
                  </a:lnTo>
                  <a:lnTo>
                    <a:pt x="84" y="28"/>
                  </a:lnTo>
                  <a:lnTo>
                    <a:pt x="86" y="46"/>
                  </a:lnTo>
                  <a:lnTo>
                    <a:pt x="86" y="86"/>
                  </a:lnTo>
                  <a:close/>
                  <a:moveTo>
                    <a:pt x="66" y="56"/>
                  </a:moveTo>
                  <a:lnTo>
                    <a:pt x="66" y="56"/>
                  </a:lnTo>
                  <a:lnTo>
                    <a:pt x="50" y="56"/>
                  </a:lnTo>
                  <a:lnTo>
                    <a:pt x="34" y="60"/>
                  </a:lnTo>
                  <a:lnTo>
                    <a:pt x="28" y="64"/>
                  </a:lnTo>
                  <a:lnTo>
                    <a:pt x="24" y="68"/>
                  </a:lnTo>
                  <a:lnTo>
                    <a:pt x="22" y="74"/>
                  </a:lnTo>
                  <a:lnTo>
                    <a:pt x="20" y="80"/>
                  </a:lnTo>
                  <a:lnTo>
                    <a:pt x="22" y="90"/>
                  </a:lnTo>
                  <a:lnTo>
                    <a:pt x="26" y="94"/>
                  </a:lnTo>
                  <a:lnTo>
                    <a:pt x="32" y="98"/>
                  </a:lnTo>
                  <a:lnTo>
                    <a:pt x="38" y="100"/>
                  </a:lnTo>
                  <a:lnTo>
                    <a:pt x="48" y="98"/>
                  </a:lnTo>
                  <a:lnTo>
                    <a:pt x="56" y="94"/>
                  </a:lnTo>
                  <a:lnTo>
                    <a:pt x="62" y="88"/>
                  </a:lnTo>
                  <a:lnTo>
                    <a:pt x="66" y="82"/>
                  </a:lnTo>
                  <a:lnTo>
                    <a:pt x="66" y="76"/>
                  </a:lnTo>
                  <a:lnTo>
                    <a:pt x="66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1"/>
            <p:cNvSpPr>
              <a:spLocks/>
            </p:cNvSpPr>
            <p:nvPr/>
          </p:nvSpPr>
          <p:spPr bwMode="auto">
            <a:xfrm>
              <a:off x="2175" y="3686"/>
              <a:ext cx="41" cy="86"/>
            </a:xfrm>
            <a:custGeom>
              <a:avLst/>
              <a:gdLst>
                <a:gd name="T0" fmla="*/ 0 w 54"/>
                <a:gd name="T1" fmla="*/ 10 h 112"/>
                <a:gd name="T2" fmla="*/ 0 w 54"/>
                <a:gd name="T3" fmla="*/ 10 h 112"/>
                <a:gd name="T4" fmla="*/ 0 w 54"/>
                <a:gd name="T5" fmla="*/ 2 h 112"/>
                <a:gd name="T6" fmla="*/ 5 w 54"/>
                <a:gd name="T7" fmla="*/ 2 h 112"/>
                <a:gd name="T8" fmla="*/ 5 w 54"/>
                <a:gd name="T9" fmla="*/ 6 h 112"/>
                <a:gd name="T10" fmla="*/ 5 w 54"/>
                <a:gd name="T11" fmla="*/ 6 h 112"/>
                <a:gd name="T12" fmla="*/ 5 w 54"/>
                <a:gd name="T13" fmla="*/ 6 h 112"/>
                <a:gd name="T14" fmla="*/ 6 w 54"/>
                <a:gd name="T15" fmla="*/ 4 h 112"/>
                <a:gd name="T16" fmla="*/ 8 w 54"/>
                <a:gd name="T17" fmla="*/ 2 h 112"/>
                <a:gd name="T18" fmla="*/ 10 w 54"/>
                <a:gd name="T19" fmla="*/ 2 h 112"/>
                <a:gd name="T20" fmla="*/ 13 w 54"/>
                <a:gd name="T21" fmla="*/ 0 h 112"/>
                <a:gd name="T22" fmla="*/ 13 w 54"/>
                <a:gd name="T23" fmla="*/ 0 h 112"/>
                <a:gd name="T24" fmla="*/ 14 w 54"/>
                <a:gd name="T25" fmla="*/ 2 h 112"/>
                <a:gd name="T26" fmla="*/ 14 w 54"/>
                <a:gd name="T27" fmla="*/ 5 h 112"/>
                <a:gd name="T28" fmla="*/ 14 w 54"/>
                <a:gd name="T29" fmla="*/ 5 h 112"/>
                <a:gd name="T30" fmla="*/ 12 w 54"/>
                <a:gd name="T31" fmla="*/ 5 h 112"/>
                <a:gd name="T32" fmla="*/ 12 w 54"/>
                <a:gd name="T33" fmla="*/ 5 h 112"/>
                <a:gd name="T34" fmla="*/ 10 w 54"/>
                <a:gd name="T35" fmla="*/ 6 h 112"/>
                <a:gd name="T36" fmla="*/ 8 w 54"/>
                <a:gd name="T37" fmla="*/ 7 h 112"/>
                <a:gd name="T38" fmla="*/ 6 w 54"/>
                <a:gd name="T39" fmla="*/ 9 h 112"/>
                <a:gd name="T40" fmla="*/ 6 w 54"/>
                <a:gd name="T41" fmla="*/ 12 h 112"/>
                <a:gd name="T42" fmla="*/ 6 w 54"/>
                <a:gd name="T43" fmla="*/ 12 h 112"/>
                <a:gd name="T44" fmla="*/ 5 w 54"/>
                <a:gd name="T45" fmla="*/ 14 h 112"/>
                <a:gd name="T46" fmla="*/ 5 w 54"/>
                <a:gd name="T47" fmla="*/ 30 h 112"/>
                <a:gd name="T48" fmla="*/ 0 w 54"/>
                <a:gd name="T49" fmla="*/ 30 h 112"/>
                <a:gd name="T50" fmla="*/ 0 w 54"/>
                <a:gd name="T51" fmla="*/ 10 h 1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4" h="112">
                  <a:moveTo>
                    <a:pt x="0" y="36"/>
                  </a:moveTo>
                  <a:lnTo>
                    <a:pt x="0" y="36"/>
                  </a:lnTo>
                  <a:lnTo>
                    <a:pt x="0" y="4"/>
                  </a:lnTo>
                  <a:lnTo>
                    <a:pt x="18" y="4"/>
                  </a:lnTo>
                  <a:lnTo>
                    <a:pt x="18" y="24"/>
                  </a:lnTo>
                  <a:lnTo>
                    <a:pt x="24" y="14"/>
                  </a:lnTo>
                  <a:lnTo>
                    <a:pt x="30" y="8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4" y="20"/>
                  </a:lnTo>
                  <a:lnTo>
                    <a:pt x="48" y="20"/>
                  </a:lnTo>
                  <a:lnTo>
                    <a:pt x="38" y="22"/>
                  </a:lnTo>
                  <a:lnTo>
                    <a:pt x="30" y="26"/>
                  </a:lnTo>
                  <a:lnTo>
                    <a:pt x="24" y="34"/>
                  </a:lnTo>
                  <a:lnTo>
                    <a:pt x="22" y="44"/>
                  </a:lnTo>
                  <a:lnTo>
                    <a:pt x="20" y="54"/>
                  </a:lnTo>
                  <a:lnTo>
                    <a:pt x="20" y="112"/>
                  </a:lnTo>
                  <a:lnTo>
                    <a:pt x="0" y="11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32"/>
            <p:cNvSpPr>
              <a:spLocks/>
            </p:cNvSpPr>
            <p:nvPr/>
          </p:nvSpPr>
          <p:spPr bwMode="auto">
            <a:xfrm>
              <a:off x="2225" y="3669"/>
              <a:ext cx="51" cy="105"/>
            </a:xfrm>
            <a:custGeom>
              <a:avLst/>
              <a:gdLst>
                <a:gd name="T0" fmla="*/ 10 w 66"/>
                <a:gd name="T1" fmla="*/ 0 h 136"/>
                <a:gd name="T2" fmla="*/ 10 w 66"/>
                <a:gd name="T3" fmla="*/ 7 h 136"/>
                <a:gd name="T4" fmla="*/ 18 w 66"/>
                <a:gd name="T5" fmla="*/ 7 h 136"/>
                <a:gd name="T6" fmla="*/ 18 w 66"/>
                <a:gd name="T7" fmla="*/ 12 h 136"/>
                <a:gd name="T8" fmla="*/ 10 w 66"/>
                <a:gd name="T9" fmla="*/ 12 h 136"/>
                <a:gd name="T10" fmla="*/ 10 w 66"/>
                <a:gd name="T11" fmla="*/ 28 h 136"/>
                <a:gd name="T12" fmla="*/ 10 w 66"/>
                <a:gd name="T13" fmla="*/ 28 h 136"/>
                <a:gd name="T14" fmla="*/ 10 w 66"/>
                <a:gd name="T15" fmla="*/ 29 h 136"/>
                <a:gd name="T16" fmla="*/ 12 w 66"/>
                <a:gd name="T17" fmla="*/ 32 h 136"/>
                <a:gd name="T18" fmla="*/ 12 w 66"/>
                <a:gd name="T19" fmla="*/ 32 h 136"/>
                <a:gd name="T20" fmla="*/ 15 w 66"/>
                <a:gd name="T21" fmla="*/ 33 h 136"/>
                <a:gd name="T22" fmla="*/ 15 w 66"/>
                <a:gd name="T23" fmla="*/ 33 h 136"/>
                <a:gd name="T24" fmla="*/ 17 w 66"/>
                <a:gd name="T25" fmla="*/ 32 h 136"/>
                <a:gd name="T26" fmla="*/ 17 w 66"/>
                <a:gd name="T27" fmla="*/ 37 h 136"/>
                <a:gd name="T28" fmla="*/ 17 w 66"/>
                <a:gd name="T29" fmla="*/ 37 h 136"/>
                <a:gd name="T30" fmla="*/ 15 w 66"/>
                <a:gd name="T31" fmla="*/ 38 h 136"/>
                <a:gd name="T32" fmla="*/ 13 w 66"/>
                <a:gd name="T33" fmla="*/ 38 h 136"/>
                <a:gd name="T34" fmla="*/ 13 w 66"/>
                <a:gd name="T35" fmla="*/ 38 h 136"/>
                <a:gd name="T36" fmla="*/ 12 w 66"/>
                <a:gd name="T37" fmla="*/ 38 h 136"/>
                <a:gd name="T38" fmla="*/ 9 w 66"/>
                <a:gd name="T39" fmla="*/ 37 h 136"/>
                <a:gd name="T40" fmla="*/ 9 w 66"/>
                <a:gd name="T41" fmla="*/ 36 h 136"/>
                <a:gd name="T42" fmla="*/ 7 w 66"/>
                <a:gd name="T43" fmla="*/ 36 h 136"/>
                <a:gd name="T44" fmla="*/ 7 w 66"/>
                <a:gd name="T45" fmla="*/ 36 h 136"/>
                <a:gd name="T46" fmla="*/ 6 w 66"/>
                <a:gd name="T47" fmla="*/ 33 h 136"/>
                <a:gd name="T48" fmla="*/ 5 w 66"/>
                <a:gd name="T49" fmla="*/ 32 h 136"/>
                <a:gd name="T50" fmla="*/ 5 w 66"/>
                <a:gd name="T51" fmla="*/ 28 h 136"/>
                <a:gd name="T52" fmla="*/ 5 w 66"/>
                <a:gd name="T53" fmla="*/ 12 h 136"/>
                <a:gd name="T54" fmla="*/ 0 w 66"/>
                <a:gd name="T55" fmla="*/ 12 h 136"/>
                <a:gd name="T56" fmla="*/ 0 w 66"/>
                <a:gd name="T57" fmla="*/ 7 h 136"/>
                <a:gd name="T58" fmla="*/ 5 w 66"/>
                <a:gd name="T59" fmla="*/ 7 h 136"/>
                <a:gd name="T60" fmla="*/ 5 w 66"/>
                <a:gd name="T61" fmla="*/ 2 h 136"/>
                <a:gd name="T62" fmla="*/ 10 w 66"/>
                <a:gd name="T63" fmla="*/ 0 h 1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6" h="136">
                  <a:moveTo>
                    <a:pt x="36" y="0"/>
                  </a:moveTo>
                  <a:lnTo>
                    <a:pt x="36" y="26"/>
                  </a:lnTo>
                  <a:lnTo>
                    <a:pt x="66" y="26"/>
                  </a:lnTo>
                  <a:lnTo>
                    <a:pt x="66" y="40"/>
                  </a:lnTo>
                  <a:lnTo>
                    <a:pt x="36" y="40"/>
                  </a:lnTo>
                  <a:lnTo>
                    <a:pt x="36" y="98"/>
                  </a:lnTo>
                  <a:lnTo>
                    <a:pt x="38" y="108"/>
                  </a:lnTo>
                  <a:lnTo>
                    <a:pt x="40" y="114"/>
                  </a:lnTo>
                  <a:lnTo>
                    <a:pt x="44" y="118"/>
                  </a:lnTo>
                  <a:lnTo>
                    <a:pt x="52" y="120"/>
                  </a:lnTo>
                  <a:lnTo>
                    <a:pt x="64" y="118"/>
                  </a:lnTo>
                  <a:lnTo>
                    <a:pt x="64" y="134"/>
                  </a:lnTo>
                  <a:lnTo>
                    <a:pt x="56" y="136"/>
                  </a:lnTo>
                  <a:lnTo>
                    <a:pt x="46" y="136"/>
                  </a:lnTo>
                  <a:lnTo>
                    <a:pt x="40" y="136"/>
                  </a:lnTo>
                  <a:lnTo>
                    <a:pt x="34" y="134"/>
                  </a:lnTo>
                  <a:lnTo>
                    <a:pt x="30" y="132"/>
                  </a:lnTo>
                  <a:lnTo>
                    <a:pt x="26" y="128"/>
                  </a:lnTo>
                  <a:lnTo>
                    <a:pt x="22" y="122"/>
                  </a:lnTo>
                  <a:lnTo>
                    <a:pt x="20" y="116"/>
                  </a:lnTo>
                  <a:lnTo>
                    <a:pt x="18" y="100"/>
                  </a:lnTo>
                  <a:lnTo>
                    <a:pt x="18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8" y="26"/>
                  </a:lnTo>
                  <a:lnTo>
                    <a:pt x="18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33"/>
            <p:cNvSpPr>
              <a:spLocks/>
            </p:cNvSpPr>
            <p:nvPr/>
          </p:nvSpPr>
          <p:spPr bwMode="auto">
            <a:xfrm>
              <a:off x="2291" y="3686"/>
              <a:ext cx="72" cy="86"/>
            </a:xfrm>
            <a:custGeom>
              <a:avLst/>
              <a:gdLst>
                <a:gd name="T0" fmla="*/ 2 w 94"/>
                <a:gd name="T1" fmla="*/ 9 h 112"/>
                <a:gd name="T2" fmla="*/ 2 w 94"/>
                <a:gd name="T3" fmla="*/ 9 h 112"/>
                <a:gd name="T4" fmla="*/ 0 w 94"/>
                <a:gd name="T5" fmla="*/ 2 h 112"/>
                <a:gd name="T6" fmla="*/ 5 w 94"/>
                <a:gd name="T7" fmla="*/ 2 h 112"/>
                <a:gd name="T8" fmla="*/ 5 w 94"/>
                <a:gd name="T9" fmla="*/ 5 h 112"/>
                <a:gd name="T10" fmla="*/ 5 w 94"/>
                <a:gd name="T11" fmla="*/ 5 h 112"/>
                <a:gd name="T12" fmla="*/ 5 w 94"/>
                <a:gd name="T13" fmla="*/ 5 h 112"/>
                <a:gd name="T14" fmla="*/ 6 w 94"/>
                <a:gd name="T15" fmla="*/ 4 h 112"/>
                <a:gd name="T16" fmla="*/ 8 w 94"/>
                <a:gd name="T17" fmla="*/ 2 h 112"/>
                <a:gd name="T18" fmla="*/ 11 w 94"/>
                <a:gd name="T19" fmla="*/ 2 h 112"/>
                <a:gd name="T20" fmla="*/ 15 w 94"/>
                <a:gd name="T21" fmla="*/ 0 h 112"/>
                <a:gd name="T22" fmla="*/ 15 w 94"/>
                <a:gd name="T23" fmla="*/ 0 h 112"/>
                <a:gd name="T24" fmla="*/ 18 w 94"/>
                <a:gd name="T25" fmla="*/ 2 h 112"/>
                <a:gd name="T26" fmla="*/ 20 w 94"/>
                <a:gd name="T27" fmla="*/ 2 h 112"/>
                <a:gd name="T28" fmla="*/ 21 w 94"/>
                <a:gd name="T29" fmla="*/ 3 h 112"/>
                <a:gd name="T30" fmla="*/ 23 w 94"/>
                <a:gd name="T31" fmla="*/ 4 h 112"/>
                <a:gd name="T32" fmla="*/ 24 w 94"/>
                <a:gd name="T33" fmla="*/ 6 h 112"/>
                <a:gd name="T34" fmla="*/ 24 w 94"/>
                <a:gd name="T35" fmla="*/ 9 h 112"/>
                <a:gd name="T36" fmla="*/ 25 w 94"/>
                <a:gd name="T37" fmla="*/ 12 h 112"/>
                <a:gd name="T38" fmla="*/ 25 w 94"/>
                <a:gd name="T39" fmla="*/ 30 h 112"/>
                <a:gd name="T40" fmla="*/ 20 w 94"/>
                <a:gd name="T41" fmla="*/ 30 h 112"/>
                <a:gd name="T42" fmla="*/ 20 w 94"/>
                <a:gd name="T43" fmla="*/ 13 h 112"/>
                <a:gd name="T44" fmla="*/ 20 w 94"/>
                <a:gd name="T45" fmla="*/ 13 h 112"/>
                <a:gd name="T46" fmla="*/ 19 w 94"/>
                <a:gd name="T47" fmla="*/ 10 h 112"/>
                <a:gd name="T48" fmla="*/ 18 w 94"/>
                <a:gd name="T49" fmla="*/ 7 h 112"/>
                <a:gd name="T50" fmla="*/ 17 w 94"/>
                <a:gd name="T51" fmla="*/ 6 h 112"/>
                <a:gd name="T52" fmla="*/ 16 w 94"/>
                <a:gd name="T53" fmla="*/ 5 h 112"/>
                <a:gd name="T54" fmla="*/ 15 w 94"/>
                <a:gd name="T55" fmla="*/ 5 h 112"/>
                <a:gd name="T56" fmla="*/ 12 w 94"/>
                <a:gd name="T57" fmla="*/ 4 h 112"/>
                <a:gd name="T58" fmla="*/ 12 w 94"/>
                <a:gd name="T59" fmla="*/ 4 h 112"/>
                <a:gd name="T60" fmla="*/ 11 w 94"/>
                <a:gd name="T61" fmla="*/ 5 h 112"/>
                <a:gd name="T62" fmla="*/ 8 w 94"/>
                <a:gd name="T63" fmla="*/ 6 h 112"/>
                <a:gd name="T64" fmla="*/ 6 w 94"/>
                <a:gd name="T65" fmla="*/ 8 h 112"/>
                <a:gd name="T66" fmla="*/ 6 w 94"/>
                <a:gd name="T67" fmla="*/ 10 h 112"/>
                <a:gd name="T68" fmla="*/ 6 w 94"/>
                <a:gd name="T69" fmla="*/ 10 h 112"/>
                <a:gd name="T70" fmla="*/ 5 w 94"/>
                <a:gd name="T71" fmla="*/ 12 h 112"/>
                <a:gd name="T72" fmla="*/ 5 w 94"/>
                <a:gd name="T73" fmla="*/ 30 h 112"/>
                <a:gd name="T74" fmla="*/ 2 w 94"/>
                <a:gd name="T75" fmla="*/ 30 h 112"/>
                <a:gd name="T76" fmla="*/ 2 w 94"/>
                <a:gd name="T77" fmla="*/ 9 h 11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4" h="112">
                  <a:moveTo>
                    <a:pt x="2" y="32"/>
                  </a:moveTo>
                  <a:lnTo>
                    <a:pt x="2" y="32"/>
                  </a:lnTo>
                  <a:lnTo>
                    <a:pt x="0" y="4"/>
                  </a:lnTo>
                  <a:lnTo>
                    <a:pt x="18" y="4"/>
                  </a:lnTo>
                  <a:lnTo>
                    <a:pt x="18" y="20"/>
                  </a:lnTo>
                  <a:lnTo>
                    <a:pt x="20" y="20"/>
                  </a:lnTo>
                  <a:lnTo>
                    <a:pt x="24" y="14"/>
                  </a:lnTo>
                  <a:lnTo>
                    <a:pt x="32" y="8"/>
                  </a:lnTo>
                  <a:lnTo>
                    <a:pt x="42" y="2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74" y="6"/>
                  </a:lnTo>
                  <a:lnTo>
                    <a:pt x="80" y="10"/>
                  </a:lnTo>
                  <a:lnTo>
                    <a:pt x="86" y="16"/>
                  </a:lnTo>
                  <a:lnTo>
                    <a:pt x="90" y="24"/>
                  </a:lnTo>
                  <a:lnTo>
                    <a:pt x="92" y="34"/>
                  </a:lnTo>
                  <a:lnTo>
                    <a:pt x="94" y="46"/>
                  </a:lnTo>
                  <a:lnTo>
                    <a:pt x="94" y="112"/>
                  </a:lnTo>
                  <a:lnTo>
                    <a:pt x="74" y="112"/>
                  </a:lnTo>
                  <a:lnTo>
                    <a:pt x="74" y="50"/>
                  </a:lnTo>
                  <a:lnTo>
                    <a:pt x="72" y="36"/>
                  </a:lnTo>
                  <a:lnTo>
                    <a:pt x="68" y="26"/>
                  </a:lnTo>
                  <a:lnTo>
                    <a:pt x="64" y="22"/>
                  </a:lnTo>
                  <a:lnTo>
                    <a:pt x="60" y="20"/>
                  </a:lnTo>
                  <a:lnTo>
                    <a:pt x="56" y="18"/>
                  </a:lnTo>
                  <a:lnTo>
                    <a:pt x="48" y="16"/>
                  </a:lnTo>
                  <a:lnTo>
                    <a:pt x="40" y="18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22" y="36"/>
                  </a:lnTo>
                  <a:lnTo>
                    <a:pt x="20" y="46"/>
                  </a:lnTo>
                  <a:lnTo>
                    <a:pt x="20" y="112"/>
                  </a:lnTo>
                  <a:lnTo>
                    <a:pt x="2" y="11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34"/>
            <p:cNvSpPr>
              <a:spLocks noEditPoints="1"/>
            </p:cNvSpPr>
            <p:nvPr/>
          </p:nvSpPr>
          <p:spPr bwMode="auto">
            <a:xfrm>
              <a:off x="2382" y="3686"/>
              <a:ext cx="74" cy="88"/>
            </a:xfrm>
            <a:custGeom>
              <a:avLst/>
              <a:gdLst>
                <a:gd name="T0" fmla="*/ 5 w 96"/>
                <a:gd name="T1" fmla="*/ 17 h 114"/>
                <a:gd name="T2" fmla="*/ 5 w 96"/>
                <a:gd name="T3" fmla="*/ 17 h 114"/>
                <a:gd name="T4" fmla="*/ 5 w 96"/>
                <a:gd name="T5" fmla="*/ 19 h 114"/>
                <a:gd name="T6" fmla="*/ 6 w 96"/>
                <a:gd name="T7" fmla="*/ 22 h 114"/>
                <a:gd name="T8" fmla="*/ 7 w 96"/>
                <a:gd name="T9" fmla="*/ 23 h 114"/>
                <a:gd name="T10" fmla="*/ 8 w 96"/>
                <a:gd name="T11" fmla="*/ 25 h 114"/>
                <a:gd name="T12" fmla="*/ 10 w 96"/>
                <a:gd name="T13" fmla="*/ 25 h 114"/>
                <a:gd name="T14" fmla="*/ 12 w 96"/>
                <a:gd name="T15" fmla="*/ 26 h 114"/>
                <a:gd name="T16" fmla="*/ 15 w 96"/>
                <a:gd name="T17" fmla="*/ 28 h 114"/>
                <a:gd name="T18" fmla="*/ 15 w 96"/>
                <a:gd name="T19" fmla="*/ 28 h 114"/>
                <a:gd name="T20" fmla="*/ 20 w 96"/>
                <a:gd name="T21" fmla="*/ 26 h 114"/>
                <a:gd name="T22" fmla="*/ 23 w 96"/>
                <a:gd name="T23" fmla="*/ 25 h 114"/>
                <a:gd name="T24" fmla="*/ 25 w 96"/>
                <a:gd name="T25" fmla="*/ 29 h 114"/>
                <a:gd name="T26" fmla="*/ 25 w 96"/>
                <a:gd name="T27" fmla="*/ 29 h 114"/>
                <a:gd name="T28" fmla="*/ 20 w 96"/>
                <a:gd name="T29" fmla="*/ 30 h 114"/>
                <a:gd name="T30" fmla="*/ 17 w 96"/>
                <a:gd name="T31" fmla="*/ 31 h 114"/>
                <a:gd name="T32" fmla="*/ 15 w 96"/>
                <a:gd name="T33" fmla="*/ 31 h 114"/>
                <a:gd name="T34" fmla="*/ 15 w 96"/>
                <a:gd name="T35" fmla="*/ 31 h 114"/>
                <a:gd name="T36" fmla="*/ 12 w 96"/>
                <a:gd name="T37" fmla="*/ 30 h 114"/>
                <a:gd name="T38" fmla="*/ 8 w 96"/>
                <a:gd name="T39" fmla="*/ 30 h 114"/>
                <a:gd name="T40" fmla="*/ 6 w 96"/>
                <a:gd name="T41" fmla="*/ 29 h 114"/>
                <a:gd name="T42" fmla="*/ 4 w 96"/>
                <a:gd name="T43" fmla="*/ 28 h 114"/>
                <a:gd name="T44" fmla="*/ 2 w 96"/>
                <a:gd name="T45" fmla="*/ 25 h 114"/>
                <a:gd name="T46" fmla="*/ 2 w 96"/>
                <a:gd name="T47" fmla="*/ 22 h 114"/>
                <a:gd name="T48" fmla="*/ 0 w 96"/>
                <a:gd name="T49" fmla="*/ 19 h 114"/>
                <a:gd name="T50" fmla="*/ 0 w 96"/>
                <a:gd name="T51" fmla="*/ 17 h 114"/>
                <a:gd name="T52" fmla="*/ 0 w 96"/>
                <a:gd name="T53" fmla="*/ 17 h 114"/>
                <a:gd name="T54" fmla="*/ 0 w 96"/>
                <a:gd name="T55" fmla="*/ 13 h 114"/>
                <a:gd name="T56" fmla="*/ 2 w 96"/>
                <a:gd name="T57" fmla="*/ 10 h 114"/>
                <a:gd name="T58" fmla="*/ 2 w 96"/>
                <a:gd name="T59" fmla="*/ 7 h 114"/>
                <a:gd name="T60" fmla="*/ 4 w 96"/>
                <a:gd name="T61" fmla="*/ 5 h 114"/>
                <a:gd name="T62" fmla="*/ 5 w 96"/>
                <a:gd name="T63" fmla="*/ 3 h 114"/>
                <a:gd name="T64" fmla="*/ 8 w 96"/>
                <a:gd name="T65" fmla="*/ 2 h 114"/>
                <a:gd name="T66" fmla="*/ 12 w 96"/>
                <a:gd name="T67" fmla="*/ 2 h 114"/>
                <a:gd name="T68" fmla="*/ 14 w 96"/>
                <a:gd name="T69" fmla="*/ 0 h 114"/>
                <a:gd name="T70" fmla="*/ 14 w 96"/>
                <a:gd name="T71" fmla="*/ 0 h 114"/>
                <a:gd name="T72" fmla="*/ 17 w 96"/>
                <a:gd name="T73" fmla="*/ 2 h 114"/>
                <a:gd name="T74" fmla="*/ 19 w 96"/>
                <a:gd name="T75" fmla="*/ 2 h 114"/>
                <a:gd name="T76" fmla="*/ 22 w 96"/>
                <a:gd name="T77" fmla="*/ 3 h 114"/>
                <a:gd name="T78" fmla="*/ 23 w 96"/>
                <a:gd name="T79" fmla="*/ 5 h 114"/>
                <a:gd name="T80" fmla="*/ 25 w 96"/>
                <a:gd name="T81" fmla="*/ 7 h 114"/>
                <a:gd name="T82" fmla="*/ 25 w 96"/>
                <a:gd name="T83" fmla="*/ 10 h 114"/>
                <a:gd name="T84" fmla="*/ 26 w 96"/>
                <a:gd name="T85" fmla="*/ 15 h 114"/>
                <a:gd name="T86" fmla="*/ 26 w 96"/>
                <a:gd name="T87" fmla="*/ 15 h 114"/>
                <a:gd name="T88" fmla="*/ 25 w 96"/>
                <a:gd name="T89" fmla="*/ 17 h 114"/>
                <a:gd name="T90" fmla="*/ 5 w 96"/>
                <a:gd name="T91" fmla="*/ 17 h 114"/>
                <a:gd name="T92" fmla="*/ 21 w 96"/>
                <a:gd name="T93" fmla="*/ 13 h 114"/>
                <a:gd name="T94" fmla="*/ 21 w 96"/>
                <a:gd name="T95" fmla="*/ 13 h 114"/>
                <a:gd name="T96" fmla="*/ 21 w 96"/>
                <a:gd name="T97" fmla="*/ 10 h 114"/>
                <a:gd name="T98" fmla="*/ 19 w 96"/>
                <a:gd name="T99" fmla="*/ 7 h 114"/>
                <a:gd name="T100" fmla="*/ 19 w 96"/>
                <a:gd name="T101" fmla="*/ 6 h 114"/>
                <a:gd name="T102" fmla="*/ 17 w 96"/>
                <a:gd name="T103" fmla="*/ 5 h 114"/>
                <a:gd name="T104" fmla="*/ 15 w 96"/>
                <a:gd name="T105" fmla="*/ 4 h 114"/>
                <a:gd name="T106" fmla="*/ 13 w 96"/>
                <a:gd name="T107" fmla="*/ 4 h 114"/>
                <a:gd name="T108" fmla="*/ 13 w 96"/>
                <a:gd name="T109" fmla="*/ 4 h 114"/>
                <a:gd name="T110" fmla="*/ 12 w 96"/>
                <a:gd name="T111" fmla="*/ 4 h 114"/>
                <a:gd name="T112" fmla="*/ 10 w 96"/>
                <a:gd name="T113" fmla="*/ 5 h 114"/>
                <a:gd name="T114" fmla="*/ 8 w 96"/>
                <a:gd name="T115" fmla="*/ 6 h 114"/>
                <a:gd name="T116" fmla="*/ 7 w 96"/>
                <a:gd name="T117" fmla="*/ 7 h 114"/>
                <a:gd name="T118" fmla="*/ 6 w 96"/>
                <a:gd name="T119" fmla="*/ 10 h 114"/>
                <a:gd name="T120" fmla="*/ 5 w 96"/>
                <a:gd name="T121" fmla="*/ 13 h 114"/>
                <a:gd name="T122" fmla="*/ 21 w 96"/>
                <a:gd name="T123" fmla="*/ 13 h 1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6" h="114">
                  <a:moveTo>
                    <a:pt x="18" y="60"/>
                  </a:moveTo>
                  <a:lnTo>
                    <a:pt x="18" y="60"/>
                  </a:lnTo>
                  <a:lnTo>
                    <a:pt x="20" y="70"/>
                  </a:lnTo>
                  <a:lnTo>
                    <a:pt x="22" y="78"/>
                  </a:lnTo>
                  <a:lnTo>
                    <a:pt x="26" y="84"/>
                  </a:lnTo>
                  <a:lnTo>
                    <a:pt x="30" y="90"/>
                  </a:lnTo>
                  <a:lnTo>
                    <a:pt x="36" y="94"/>
                  </a:lnTo>
                  <a:lnTo>
                    <a:pt x="42" y="96"/>
                  </a:lnTo>
                  <a:lnTo>
                    <a:pt x="56" y="98"/>
                  </a:lnTo>
                  <a:lnTo>
                    <a:pt x="74" y="96"/>
                  </a:lnTo>
                  <a:lnTo>
                    <a:pt x="86" y="92"/>
                  </a:lnTo>
                  <a:lnTo>
                    <a:pt x="90" y="106"/>
                  </a:lnTo>
                  <a:lnTo>
                    <a:pt x="74" y="112"/>
                  </a:lnTo>
                  <a:lnTo>
                    <a:pt x="64" y="114"/>
                  </a:lnTo>
                  <a:lnTo>
                    <a:pt x="52" y="114"/>
                  </a:lnTo>
                  <a:lnTo>
                    <a:pt x="40" y="112"/>
                  </a:lnTo>
                  <a:lnTo>
                    <a:pt x="30" y="110"/>
                  </a:lnTo>
                  <a:lnTo>
                    <a:pt x="22" y="104"/>
                  </a:lnTo>
                  <a:lnTo>
                    <a:pt x="14" y="98"/>
                  </a:lnTo>
                  <a:lnTo>
                    <a:pt x="8" y="90"/>
                  </a:lnTo>
                  <a:lnTo>
                    <a:pt x="4" y="82"/>
                  </a:lnTo>
                  <a:lnTo>
                    <a:pt x="0" y="70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8" y="26"/>
                  </a:lnTo>
                  <a:lnTo>
                    <a:pt x="14" y="18"/>
                  </a:lnTo>
                  <a:lnTo>
                    <a:pt x="20" y="10"/>
                  </a:lnTo>
                  <a:lnTo>
                    <a:pt x="30" y="6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2" y="6"/>
                  </a:lnTo>
                  <a:lnTo>
                    <a:pt x="80" y="12"/>
                  </a:lnTo>
                  <a:lnTo>
                    <a:pt x="86" y="18"/>
                  </a:lnTo>
                  <a:lnTo>
                    <a:pt x="90" y="26"/>
                  </a:lnTo>
                  <a:lnTo>
                    <a:pt x="94" y="36"/>
                  </a:lnTo>
                  <a:lnTo>
                    <a:pt x="96" y="52"/>
                  </a:lnTo>
                  <a:lnTo>
                    <a:pt x="94" y="60"/>
                  </a:lnTo>
                  <a:lnTo>
                    <a:pt x="18" y="60"/>
                  </a:lnTo>
                  <a:close/>
                  <a:moveTo>
                    <a:pt x="76" y="46"/>
                  </a:moveTo>
                  <a:lnTo>
                    <a:pt x="76" y="46"/>
                  </a:lnTo>
                  <a:lnTo>
                    <a:pt x="76" y="36"/>
                  </a:lnTo>
                  <a:lnTo>
                    <a:pt x="70" y="26"/>
                  </a:lnTo>
                  <a:lnTo>
                    <a:pt x="68" y="22"/>
                  </a:lnTo>
                  <a:lnTo>
                    <a:pt x="62" y="18"/>
                  </a:lnTo>
                  <a:lnTo>
                    <a:pt x="56" y="16"/>
                  </a:lnTo>
                  <a:lnTo>
                    <a:pt x="48" y="14"/>
                  </a:lnTo>
                  <a:lnTo>
                    <a:pt x="42" y="16"/>
                  </a:lnTo>
                  <a:lnTo>
                    <a:pt x="36" y="18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36"/>
                  </a:lnTo>
                  <a:lnTo>
                    <a:pt x="18" y="46"/>
                  </a:lnTo>
                  <a:lnTo>
                    <a:pt x="7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5"/>
            <p:cNvSpPr>
              <a:spLocks/>
            </p:cNvSpPr>
            <p:nvPr/>
          </p:nvSpPr>
          <p:spPr bwMode="auto">
            <a:xfrm>
              <a:off x="2472" y="3686"/>
              <a:ext cx="43" cy="86"/>
            </a:xfrm>
            <a:custGeom>
              <a:avLst/>
              <a:gdLst>
                <a:gd name="T0" fmla="*/ 2 w 56"/>
                <a:gd name="T1" fmla="*/ 10 h 112"/>
                <a:gd name="T2" fmla="*/ 2 w 56"/>
                <a:gd name="T3" fmla="*/ 10 h 112"/>
                <a:gd name="T4" fmla="*/ 0 w 56"/>
                <a:gd name="T5" fmla="*/ 2 h 112"/>
                <a:gd name="T6" fmla="*/ 5 w 56"/>
                <a:gd name="T7" fmla="*/ 2 h 112"/>
                <a:gd name="T8" fmla="*/ 5 w 56"/>
                <a:gd name="T9" fmla="*/ 6 h 112"/>
                <a:gd name="T10" fmla="*/ 5 w 56"/>
                <a:gd name="T11" fmla="*/ 6 h 112"/>
                <a:gd name="T12" fmla="*/ 5 w 56"/>
                <a:gd name="T13" fmla="*/ 6 h 112"/>
                <a:gd name="T14" fmla="*/ 6 w 56"/>
                <a:gd name="T15" fmla="*/ 4 h 112"/>
                <a:gd name="T16" fmla="*/ 9 w 56"/>
                <a:gd name="T17" fmla="*/ 2 h 112"/>
                <a:gd name="T18" fmla="*/ 11 w 56"/>
                <a:gd name="T19" fmla="*/ 2 h 112"/>
                <a:gd name="T20" fmla="*/ 13 w 56"/>
                <a:gd name="T21" fmla="*/ 0 h 112"/>
                <a:gd name="T22" fmla="*/ 13 w 56"/>
                <a:gd name="T23" fmla="*/ 0 h 112"/>
                <a:gd name="T24" fmla="*/ 15 w 56"/>
                <a:gd name="T25" fmla="*/ 2 h 112"/>
                <a:gd name="T26" fmla="*/ 15 w 56"/>
                <a:gd name="T27" fmla="*/ 5 h 112"/>
                <a:gd name="T28" fmla="*/ 15 w 56"/>
                <a:gd name="T29" fmla="*/ 5 h 112"/>
                <a:gd name="T30" fmla="*/ 13 w 56"/>
                <a:gd name="T31" fmla="*/ 5 h 112"/>
                <a:gd name="T32" fmla="*/ 13 w 56"/>
                <a:gd name="T33" fmla="*/ 5 h 112"/>
                <a:gd name="T34" fmla="*/ 10 w 56"/>
                <a:gd name="T35" fmla="*/ 6 h 112"/>
                <a:gd name="T36" fmla="*/ 8 w 56"/>
                <a:gd name="T37" fmla="*/ 7 h 112"/>
                <a:gd name="T38" fmla="*/ 7 w 56"/>
                <a:gd name="T39" fmla="*/ 9 h 112"/>
                <a:gd name="T40" fmla="*/ 6 w 56"/>
                <a:gd name="T41" fmla="*/ 12 h 112"/>
                <a:gd name="T42" fmla="*/ 6 w 56"/>
                <a:gd name="T43" fmla="*/ 12 h 112"/>
                <a:gd name="T44" fmla="*/ 6 w 56"/>
                <a:gd name="T45" fmla="*/ 14 h 112"/>
                <a:gd name="T46" fmla="*/ 6 w 56"/>
                <a:gd name="T47" fmla="*/ 30 h 112"/>
                <a:gd name="T48" fmla="*/ 2 w 56"/>
                <a:gd name="T49" fmla="*/ 30 h 112"/>
                <a:gd name="T50" fmla="*/ 2 w 56"/>
                <a:gd name="T51" fmla="*/ 10 h 1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112">
                  <a:moveTo>
                    <a:pt x="2" y="36"/>
                  </a:moveTo>
                  <a:lnTo>
                    <a:pt x="2" y="36"/>
                  </a:lnTo>
                  <a:lnTo>
                    <a:pt x="0" y="4"/>
                  </a:lnTo>
                  <a:lnTo>
                    <a:pt x="18" y="4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4" y="14"/>
                  </a:lnTo>
                  <a:lnTo>
                    <a:pt x="32" y="8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6" y="20"/>
                  </a:lnTo>
                  <a:lnTo>
                    <a:pt x="48" y="20"/>
                  </a:lnTo>
                  <a:lnTo>
                    <a:pt x="38" y="22"/>
                  </a:lnTo>
                  <a:lnTo>
                    <a:pt x="30" y="26"/>
                  </a:lnTo>
                  <a:lnTo>
                    <a:pt x="26" y="34"/>
                  </a:lnTo>
                  <a:lnTo>
                    <a:pt x="22" y="44"/>
                  </a:lnTo>
                  <a:lnTo>
                    <a:pt x="22" y="54"/>
                  </a:lnTo>
                  <a:lnTo>
                    <a:pt x="22" y="112"/>
                  </a:lnTo>
                  <a:lnTo>
                    <a:pt x="2" y="112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Text Box 37"/>
          <p:cNvSpPr txBox="1">
            <a:spLocks noChangeArrowheads="1"/>
          </p:cNvSpPr>
          <p:nvPr/>
        </p:nvSpPr>
        <p:spPr bwMode="auto">
          <a:xfrm>
            <a:off x="2051050" y="6381750"/>
            <a:ext cx="3889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4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59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A61A9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6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4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2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2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2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2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rgbClr val="1A61A9"/>
        </a:buClr>
        <a:buSzPct val="80000"/>
        <a:buFont typeface="Wingdings 2" pitchFamily="18" charset="2"/>
        <a:buChar char="»"/>
        <a:defRPr sz="12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7670-CAE5-4E1C-B017-58A8D3A6A505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0EE9-71EC-40AA-BB4E-46C61E34F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0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2.doc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 txBox="1">
            <a:spLocks noGrp="1" noChangeArrowheads="1"/>
          </p:cNvSpPr>
          <p:nvPr/>
        </p:nvSpPr>
        <p:spPr bwMode="auto">
          <a:xfrm>
            <a:off x="63500" y="6524625"/>
            <a:ext cx="1079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E52A142-7D9D-4CA8-B336-550240DA32EC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139952" y="1540322"/>
            <a:ext cx="4824661" cy="1744662"/>
          </a:xfrm>
        </p:spPr>
        <p:txBody>
          <a:bodyPr/>
          <a:lstStyle/>
          <a:p>
            <a:pPr algn="r" eaLnBrk="1" hangingPunct="1"/>
            <a:r>
              <a:rPr lang="en-US" dirty="0" smtClean="0"/>
              <a:t>Shopping Solutions </a:t>
            </a:r>
            <a:br>
              <a:rPr lang="en-US" dirty="0" smtClean="0"/>
            </a:br>
            <a:r>
              <a:rPr lang="en-US" dirty="0" smtClean="0"/>
              <a:t>MP Agent Fare Families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2" t="33889" r="13676" b="19776"/>
          <a:stretch/>
        </p:blipFill>
        <p:spPr>
          <a:xfrm flipH="1">
            <a:off x="-2" y="2743200"/>
            <a:ext cx="4752975" cy="4114800"/>
          </a:xfrm>
          <a:prstGeom prst="rect">
            <a:avLst/>
          </a:prstGeom>
        </p:spPr>
      </p:pic>
      <p:pic>
        <p:nvPicPr>
          <p:cNvPr id="9" name="Picture 8" descr="Symbol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0638" y="3771900"/>
            <a:ext cx="7631112" cy="217805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dirty="0" smtClean="0">
              <a:solidFill>
                <a:srgbClr val="5F5F5F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200" dirty="0" smtClean="0">
              <a:solidFill>
                <a:srgbClr val="5F5F5F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Elias </a:t>
            </a:r>
            <a:r>
              <a:rPr lang="en-US" sz="1200" dirty="0" err="1" smtClean="0"/>
              <a:t>Zard</a:t>
            </a:r>
            <a:endParaRPr lang="en-US" sz="1200" dirty="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b="0" dirty="0" smtClean="0"/>
              <a:t>Product Manager – Transactional Search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b="0" dirty="0" smtClean="0"/>
              <a:t>Availability &amp; Shopping - Distribution Product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D4A936-772F-4A93-BB4F-9258924F89E3}" type="slidenum">
              <a:rPr lang="en-US" sz="1000" smtClean="0"/>
              <a:pPr/>
              <a:t>10</a:t>
            </a:fld>
            <a:endParaRPr lang="en-US" sz="10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in details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Cabin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F, C, Y, W, M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OR.</a:t>
            </a:r>
          </a:p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Type of Fare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RP, RU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OR.</a:t>
            </a:r>
          </a:p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Price characteristics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AP, NAP (Advance Purchase)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RF, NRF (Refundability)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PE, NPE (Penalties)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R, NR (Restriction on dates or on previous characteristics)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</a:t>
            </a:r>
            <a:r>
              <a:rPr lang="en-US" sz="1400" u="sng" smtClean="0">
                <a:solidFill>
                  <a:schemeClr val="accent1"/>
                </a:solidFill>
              </a:rPr>
              <a:t>AND</a:t>
            </a:r>
            <a:r>
              <a:rPr lang="en-US" sz="1400" smtClean="0"/>
              <a:t>.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Corporate fares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CORP, NONCORP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A fare family will (or will not) contain Corporate fares.</a:t>
            </a:r>
            <a:endParaRPr lang="en-US" sz="1400" b="0" smtClean="0"/>
          </a:p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Publishing Carrier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A list of up to 10.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OR.</a:t>
            </a:r>
          </a:p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Prime Booking Code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A list of up to 10.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OR.</a:t>
            </a:r>
          </a:p>
          <a:p>
            <a:pPr>
              <a:lnSpc>
                <a:spcPct val="135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accent1"/>
                </a:solidFill>
              </a:rPr>
              <a:t>Fare Basis (pattern)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A list of up to 10.</a:t>
            </a:r>
          </a:p>
          <a:p>
            <a:pPr lvl="1">
              <a:lnSpc>
                <a:spcPct val="135000"/>
              </a:lnSpc>
              <a:spcBef>
                <a:spcPct val="0"/>
              </a:spcBef>
            </a:pPr>
            <a:r>
              <a:rPr lang="en-US" sz="1400" smtClean="0"/>
              <a:t>Combination means OR.</a:t>
            </a:r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>
            <a:off x="198438" y="1201738"/>
            <a:ext cx="8647112" cy="4783137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2058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0FEBEF-74BD-4776-B21E-F082ECF292AF}" type="slidenum">
              <a:rPr lang="en-US" sz="1000" smtClean="0"/>
              <a:pPr/>
              <a:t>11</a:t>
            </a:fld>
            <a:endParaRPr lang="en-US" sz="10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</p:spPr>
        <p:txBody>
          <a:bodyPr/>
          <a:lstStyle/>
          <a:p>
            <a:r>
              <a:rPr lang="en-US" dirty="0" smtClean="0"/>
              <a:t>How does MP Agent Fare Families work?</a:t>
            </a:r>
            <a:br>
              <a:rPr lang="en-US" dirty="0" smtClean="0"/>
            </a:br>
            <a:r>
              <a:rPr lang="en-US" sz="2000" dirty="0"/>
              <a:t>MP</a:t>
            </a:r>
            <a:r>
              <a:rPr lang="en-US" dirty="0" smtClean="0"/>
              <a:t> </a:t>
            </a:r>
            <a:r>
              <a:rPr lang="en-US" sz="2000" dirty="0" smtClean="0"/>
              <a:t>Agent Fare Families Calendar</a:t>
            </a: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1838" cy="5256212"/>
          </a:xfrm>
          <a:noFill/>
        </p:spPr>
        <p:txBody>
          <a:bodyPr/>
          <a:lstStyle/>
          <a:p>
            <a:pPr marL="381000" indent="-381000"/>
            <a:r>
              <a:rPr lang="en-US" dirty="0" smtClean="0">
                <a:solidFill>
                  <a:schemeClr val="accent1"/>
                </a:solidFill>
              </a:rPr>
              <a:t>MP Agent Fare Families Calendar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Multi-date </a:t>
            </a:r>
            <a:r>
              <a:rPr lang="en-US" dirty="0" smtClean="0"/>
              <a:t>flexible search</a:t>
            </a:r>
          </a:p>
          <a:p>
            <a:pPr marL="381000" indent="-381000"/>
            <a:r>
              <a:rPr lang="en-US" dirty="0" smtClean="0">
                <a:solidFill>
                  <a:schemeClr val="accent1"/>
                </a:solidFill>
              </a:rPr>
              <a:t>Up to +/- 3 days</a:t>
            </a:r>
            <a:r>
              <a:rPr lang="en-US" dirty="0" smtClean="0"/>
              <a:t> calendar</a:t>
            </a:r>
          </a:p>
          <a:p>
            <a:pPr marL="381000" indent="-381000"/>
            <a:r>
              <a:rPr lang="en-US" dirty="0" smtClean="0"/>
              <a:t>Returns </a:t>
            </a:r>
            <a:r>
              <a:rPr lang="en-US" dirty="0" smtClean="0">
                <a:solidFill>
                  <a:schemeClr val="accent1"/>
                </a:solidFill>
              </a:rPr>
              <a:t>the cheapest available travel solution for each calendar date </a:t>
            </a:r>
            <a:r>
              <a:rPr lang="en-US" dirty="0" smtClean="0"/>
              <a:t>amongst all fare families with</a:t>
            </a:r>
          </a:p>
          <a:p>
            <a:pPr marL="800100" lvl="1" indent="-342900"/>
            <a:r>
              <a:rPr lang="en-US" dirty="0" smtClean="0"/>
              <a:t>Related fare family</a:t>
            </a:r>
          </a:p>
          <a:p>
            <a:pPr marL="800100" lvl="1" indent="-342900"/>
            <a:r>
              <a:rPr lang="en-US" dirty="0" smtClean="0"/>
              <a:t>Travel solution details</a:t>
            </a:r>
          </a:p>
          <a:p>
            <a:pPr marL="381000" indent="-381000"/>
            <a:r>
              <a:rPr lang="en-US" dirty="0" smtClean="0">
                <a:solidFill>
                  <a:schemeClr val="accent1"/>
                </a:solidFill>
              </a:rPr>
              <a:t>Can be followed by </a:t>
            </a:r>
          </a:p>
          <a:p>
            <a:pPr marL="800100" lvl="1" indent="-342900"/>
            <a:r>
              <a:rPr lang="en-US" dirty="0" smtClean="0"/>
              <a:t>MP Agent Fare Families </a:t>
            </a:r>
            <a:r>
              <a:rPr lang="en-US" dirty="0" err="1" smtClean="0"/>
              <a:t>Travelboard</a:t>
            </a:r>
            <a:r>
              <a:rPr lang="en-US" dirty="0" smtClean="0"/>
              <a:t> search for a specific date,</a:t>
            </a:r>
          </a:p>
          <a:p>
            <a:pPr marL="800100" lvl="1" indent="-342900"/>
            <a:r>
              <a:rPr lang="en-US" dirty="0" smtClean="0"/>
              <a:t>Or directly a Booking page display</a:t>
            </a:r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198438" y="1252538"/>
            <a:ext cx="8647112" cy="4568825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DA8F36-7521-42D8-84E7-809DB6D7C837}" type="slidenum">
              <a:rPr lang="en-US" sz="1000" smtClean="0"/>
              <a:pPr/>
              <a:t>12</a:t>
            </a:fld>
            <a:endParaRPr lang="en-US" sz="1000" smtClean="0"/>
          </a:p>
        </p:txBody>
      </p:sp>
      <p:pic>
        <p:nvPicPr>
          <p:cNvPr id="168962" name="Picture 2" descr="3_MySearchUpsellOnly_screensho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398588"/>
            <a:ext cx="4284662" cy="4117975"/>
          </a:xfrm>
          <a:noFill/>
        </p:spPr>
      </p:pic>
      <p:grpSp>
        <p:nvGrpSpPr>
          <p:cNvPr id="168963" name="Group 3"/>
          <p:cNvGrpSpPr>
            <a:grpSpLocks/>
          </p:cNvGrpSpPr>
          <p:nvPr/>
        </p:nvGrpSpPr>
        <p:grpSpPr bwMode="auto">
          <a:xfrm>
            <a:off x="6156325" y="3429000"/>
            <a:ext cx="2184400" cy="2232025"/>
            <a:chOff x="3878" y="2160"/>
            <a:chExt cx="1376" cy="1406"/>
          </a:xfrm>
        </p:grpSpPr>
        <p:sp>
          <p:nvSpPr>
            <p:cNvPr id="14348" name="Rectangle 4"/>
            <p:cNvSpPr>
              <a:spLocks noChangeArrowheads="1"/>
            </p:cNvSpPr>
            <p:nvPr/>
          </p:nvSpPr>
          <p:spPr bwMode="auto">
            <a:xfrm>
              <a:off x="3878" y="2160"/>
              <a:ext cx="1376" cy="408"/>
            </a:xfrm>
            <a:prstGeom prst="rect">
              <a:avLst/>
            </a:prstGeom>
            <a:noFill/>
            <a:ln w="2857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5"/>
            <p:cNvSpPr>
              <a:spLocks noChangeShapeType="1"/>
            </p:cNvSpPr>
            <p:nvPr/>
          </p:nvSpPr>
          <p:spPr bwMode="auto">
            <a:xfrm>
              <a:off x="4241" y="2568"/>
              <a:ext cx="0" cy="99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689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19475" y="5730875"/>
          <a:ext cx="56515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Bitmap Image" r:id="rId5" imgW="4315427" imgH="771429" progId="Paint.Picture">
                  <p:embed/>
                </p:oleObj>
              </mc:Choice>
              <mc:Fallback>
                <p:oleObj name="Bitmap Image" r:id="rId5" imgW="4315427" imgH="7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730875"/>
                        <a:ext cx="5651500" cy="1011238"/>
                      </a:xfrm>
                      <a:prstGeom prst="rect">
                        <a:avLst/>
                      </a:prstGeom>
                      <a:noFill/>
                      <a:ln w="28575" cmpd="sng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5076825" y="928688"/>
            <a:ext cx="27368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cs typeface="Arial" charset="0"/>
              </a:rPr>
              <a:t>Travelboard page</a:t>
            </a:r>
          </a:p>
        </p:txBody>
      </p:sp>
      <p:grpSp>
        <p:nvGrpSpPr>
          <p:cNvPr id="168968" name="Group 8"/>
          <p:cNvGrpSpPr>
            <a:grpSpLocks/>
          </p:cNvGrpSpPr>
          <p:nvPr/>
        </p:nvGrpSpPr>
        <p:grpSpPr bwMode="auto">
          <a:xfrm>
            <a:off x="179388" y="968375"/>
            <a:ext cx="3451225" cy="4864100"/>
            <a:chOff x="113" y="0"/>
            <a:chExt cx="2174" cy="3674"/>
          </a:xfrm>
        </p:grpSpPr>
        <p:pic>
          <p:nvPicPr>
            <p:cNvPr id="14346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25"/>
              <a:ext cx="2174" cy="3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385" y="0"/>
              <a:ext cx="1383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Search page</a:t>
              </a:r>
            </a:p>
          </p:txBody>
        </p:sp>
      </p:grpSp>
      <p:sp>
        <p:nvSpPr>
          <p:cNvPr id="168971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  <a:noFill/>
        </p:spPr>
        <p:txBody>
          <a:bodyPr/>
          <a:lstStyle/>
          <a:p>
            <a:r>
              <a:rPr lang="en-US" sz="2800" dirty="0" smtClean="0"/>
              <a:t>How does MP Agent Fare Families work?</a:t>
            </a:r>
            <a:br>
              <a:rPr lang="en-US" sz="2800" dirty="0" smtClean="0"/>
            </a:br>
            <a:r>
              <a:rPr lang="en-US" sz="2000" dirty="0" smtClean="0"/>
              <a:t>Workflow without MP Agent Fare Families Calendar</a:t>
            </a:r>
          </a:p>
        </p:txBody>
      </p:sp>
    </p:spTree>
    <p:extLst>
      <p:ext uri="{BB962C8B-B14F-4D97-AF65-F5344CB8AC3E}">
        <p14:creationId xmlns:p14="http://schemas.microsoft.com/office/powerpoint/2010/main" val="3767909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59563" y="6021388"/>
            <a:ext cx="2233612" cy="836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134FFB-8077-4148-BA99-D519447A26D3}" type="slidenum">
              <a:rPr lang="en-US" sz="1000" smtClean="0"/>
              <a:pPr/>
              <a:t>13</a:t>
            </a:fld>
            <a:endParaRPr lang="en-US" sz="1000" smtClean="0"/>
          </a:p>
        </p:txBody>
      </p:sp>
      <p:pic>
        <p:nvPicPr>
          <p:cNvPr id="199682" name="Picture 2" descr="MySearchCalendar_screenshotOnly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60488"/>
            <a:ext cx="4303713" cy="52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2517775" y="3429000"/>
            <a:ext cx="531813" cy="360363"/>
          </a:xfrm>
          <a:prstGeom prst="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AutoShape 4"/>
          <p:cNvSpPr>
            <a:spLocks noChangeArrowheads="1"/>
          </p:cNvSpPr>
          <p:nvPr/>
        </p:nvSpPr>
        <p:spPr bwMode="auto">
          <a:xfrm>
            <a:off x="4787900" y="3213100"/>
            <a:ext cx="360363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1A61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5472113" y="2708275"/>
            <a:ext cx="2195512" cy="396875"/>
          </a:xfrm>
          <a:prstGeom prst="rect">
            <a:avLst/>
          </a:prstGeom>
          <a:solidFill>
            <a:srgbClr val="1A61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Booking page</a:t>
            </a: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5472113" y="3211513"/>
            <a:ext cx="2195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A61A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or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5219700" y="3716338"/>
            <a:ext cx="2811463" cy="396875"/>
          </a:xfrm>
          <a:prstGeom prst="rect">
            <a:avLst/>
          </a:prstGeom>
          <a:solidFill>
            <a:srgbClr val="1A61A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Travelboard page</a:t>
            </a: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2843213" y="950913"/>
            <a:ext cx="27368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Calendar page</a:t>
            </a:r>
          </a:p>
        </p:txBody>
      </p:sp>
      <p:pic>
        <p:nvPicPr>
          <p:cNvPr id="1996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157788"/>
            <a:ext cx="6553200" cy="1457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690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  <a:noFill/>
        </p:spPr>
        <p:txBody>
          <a:bodyPr/>
          <a:lstStyle/>
          <a:p>
            <a:r>
              <a:rPr lang="en-US" sz="2800" dirty="0" smtClean="0"/>
              <a:t>How does MP Agent Fare Families work?</a:t>
            </a:r>
            <a:br>
              <a:rPr lang="en-US" sz="2800" dirty="0" smtClean="0"/>
            </a:br>
            <a:r>
              <a:rPr lang="en-US" sz="2000" dirty="0" smtClean="0"/>
              <a:t>Workflow with MP Agent Fare Families Calendar</a:t>
            </a:r>
          </a:p>
        </p:txBody>
      </p:sp>
    </p:spTree>
    <p:extLst>
      <p:ext uri="{BB962C8B-B14F-4D97-AF65-F5344CB8AC3E}">
        <p14:creationId xmlns:p14="http://schemas.microsoft.com/office/powerpoint/2010/main" val="1083568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nimBg="1"/>
      <p:bldP spid="199685" grpId="0" animBg="1" autoUpdateAnimBg="0"/>
      <p:bldP spid="199686" grpId="0"/>
      <p:bldP spid="199687" grpId="0" animBg="1" autoUpdateAnimBg="0"/>
      <p:bldP spid="1996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F60058-ED6B-47B5-B7E7-945BEA21CB86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</p:spPr>
        <p:txBody>
          <a:bodyPr/>
          <a:lstStyle/>
          <a:p>
            <a:r>
              <a:rPr lang="en-US" dirty="0" smtClean="0"/>
              <a:t>How does MP Agent Fare Families work?</a:t>
            </a:r>
            <a:br>
              <a:rPr lang="en-US" dirty="0" smtClean="0"/>
            </a:br>
            <a:r>
              <a:rPr lang="en-US" sz="2000" dirty="0" smtClean="0"/>
              <a:t>Subsequent workflow: Pricing by Fare Basis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68313" y="981075"/>
            <a:ext cx="8351837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1838" cy="4475162"/>
          </a:xfrm>
          <a:noFill/>
        </p:spPr>
        <p:txBody>
          <a:bodyPr/>
          <a:lstStyle/>
          <a:p>
            <a:pPr marL="381000" indent="-381000"/>
            <a:r>
              <a:rPr lang="en-US" dirty="0" smtClean="0">
                <a:solidFill>
                  <a:schemeClr val="accent1"/>
                </a:solidFill>
              </a:rPr>
              <a:t>MP Agent Fare Families </a:t>
            </a:r>
            <a:r>
              <a:rPr lang="en-US" dirty="0" smtClean="0"/>
              <a:t>usage requires to </a:t>
            </a:r>
            <a:r>
              <a:rPr lang="en-US" dirty="0" smtClean="0">
                <a:solidFill>
                  <a:schemeClr val="accent1"/>
                </a:solidFill>
              </a:rPr>
              <a:t>adapt subsequent PNR pricing</a:t>
            </a:r>
            <a:r>
              <a:rPr lang="en-US" dirty="0" smtClean="0"/>
              <a:t> transaction.</a:t>
            </a:r>
          </a:p>
          <a:p>
            <a:pPr marL="800100" lvl="1" indent="-342900"/>
            <a:r>
              <a:rPr lang="en-US" dirty="0" smtClean="0"/>
              <a:t>Because MP Agent Fare Families is focusing on the cheapest fare matching Fare Family criteria,</a:t>
            </a:r>
          </a:p>
          <a:p>
            <a:pPr marL="800100" lvl="1" indent="-342900"/>
            <a:r>
              <a:rPr lang="en-US" dirty="0" smtClean="0"/>
              <a:t>The selected fare may not be cheapest for PNR booking classes.</a:t>
            </a:r>
          </a:p>
          <a:p>
            <a:pPr marL="800100" lvl="1" indent="-342900"/>
            <a:r>
              <a:rPr lang="en-US" dirty="0" smtClean="0"/>
              <a:t>In consequence, a </a:t>
            </a:r>
            <a:r>
              <a:rPr lang="en-US" dirty="0" smtClean="0">
                <a:solidFill>
                  <a:schemeClr val="accent1"/>
                </a:solidFill>
              </a:rPr>
              <a:t>Pricing by Fare Basis</a:t>
            </a:r>
            <a:r>
              <a:rPr lang="en-US" dirty="0" smtClean="0"/>
              <a:t> is required to quote the same fare as Master Pricer Agent Fare Families reply. </a:t>
            </a:r>
          </a:p>
          <a:p>
            <a:pPr marL="381000" indent="-381000"/>
            <a:r>
              <a:rPr lang="en-US" dirty="0" smtClean="0"/>
              <a:t>Pricing by fare Basis is triggered:</a:t>
            </a:r>
          </a:p>
          <a:p>
            <a:pPr marL="800100" lvl="1" indent="-342900"/>
            <a:r>
              <a:rPr lang="en-US" dirty="0" smtClean="0"/>
              <a:t>With same </a:t>
            </a:r>
            <a:r>
              <a:rPr lang="en-US" dirty="0" err="1" smtClean="0">
                <a:solidFill>
                  <a:schemeClr val="accent1"/>
                </a:solidFill>
              </a:rPr>
              <a:t>PricePNRWithBookingClass</a:t>
            </a:r>
            <a:r>
              <a:rPr lang="en-US" dirty="0" smtClean="0"/>
              <a:t> verb,</a:t>
            </a:r>
          </a:p>
          <a:p>
            <a:pPr marL="800100" lvl="1" indent="-342900"/>
            <a:r>
              <a:rPr lang="en-US" dirty="0" smtClean="0"/>
              <a:t>Using </a:t>
            </a:r>
            <a:r>
              <a:rPr lang="en-US" dirty="0" err="1" smtClean="0">
                <a:solidFill>
                  <a:schemeClr val="accent1"/>
                </a:solidFill>
              </a:rPr>
              <a:t>pricingFareBase</a:t>
            </a:r>
            <a:r>
              <a:rPr lang="en-US" dirty="0" smtClean="0"/>
              <a:t> element to pass fare basis name.</a:t>
            </a: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198438" y="1252538"/>
            <a:ext cx="8647112" cy="4679950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60602"/>
              </p:ext>
            </p:extLst>
          </p:nvPr>
        </p:nvGraphicFramePr>
        <p:xfrm>
          <a:off x="7705725" y="470535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Document" showAsIcon="1" r:id="rId5" imgW="914400" imgH="714375" progId="Word.Document.8">
                  <p:embed/>
                </p:oleObj>
              </mc:Choice>
              <mc:Fallback>
                <p:oleObj name="Document" showAsIcon="1" r:id="rId5" imgW="914400" imgH="714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4705350"/>
                        <a:ext cx="91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F60058-ED6B-47B5-B7E7-945BEA21CB86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</p:spPr>
        <p:txBody>
          <a:bodyPr/>
          <a:lstStyle/>
          <a:p>
            <a:r>
              <a:rPr lang="en-US" dirty="0" smtClean="0"/>
              <a:t>Enhancements coming up</a:t>
            </a:r>
            <a:endParaRPr lang="en-US" sz="2000" dirty="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68313" y="981075"/>
            <a:ext cx="8351837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1838" cy="4475162"/>
          </a:xfrm>
          <a:noFill/>
        </p:spPr>
        <p:txBody>
          <a:bodyPr/>
          <a:lstStyle/>
          <a:p>
            <a:pPr marL="381000" indent="-381000"/>
            <a:endParaRPr lang="en-US" dirty="0" smtClean="0"/>
          </a:p>
          <a:p>
            <a:pPr marL="381000" indent="-381000"/>
            <a:r>
              <a:rPr lang="en-US" dirty="0" smtClean="0"/>
              <a:t>MP </a:t>
            </a:r>
            <a:r>
              <a:rPr lang="en-US" dirty="0"/>
              <a:t>Agent FF: Maximize recommendations for same travel </a:t>
            </a:r>
            <a:r>
              <a:rPr lang="en-US" dirty="0" smtClean="0"/>
              <a:t>solutions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(candidate CR for Q1 2013)</a:t>
            </a:r>
          </a:p>
          <a:p>
            <a:pPr marL="381000" indent="-381000"/>
            <a:endParaRPr lang="en-US" dirty="0" smtClean="0"/>
          </a:p>
          <a:p>
            <a:pPr marL="381000" indent="-381000"/>
            <a:r>
              <a:rPr lang="en-US" dirty="0" smtClean="0"/>
              <a:t>Airline </a:t>
            </a:r>
            <a:r>
              <a:rPr lang="en-US" dirty="0"/>
              <a:t>Diversity &amp; Direct Flights Selection in MP </a:t>
            </a:r>
            <a:r>
              <a:rPr lang="en-US" dirty="0" smtClean="0"/>
              <a:t>AFF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(targeted Q1 2013)</a:t>
            </a:r>
          </a:p>
          <a:p>
            <a:pPr marL="0" indent="0">
              <a:buNone/>
            </a:pPr>
            <a:endParaRPr lang="en-US" dirty="0"/>
          </a:p>
          <a:p>
            <a:pPr marL="381000" indent="-381000"/>
            <a:r>
              <a:rPr lang="en-US" dirty="0"/>
              <a:t>MP </a:t>
            </a:r>
            <a:r>
              <a:rPr lang="en-US" dirty="0" err="1"/>
              <a:t>Agt</a:t>
            </a:r>
            <a:r>
              <a:rPr lang="en-US" dirty="0"/>
              <a:t> FF: Return up to 1000 recommendations</a:t>
            </a:r>
          </a:p>
          <a:p>
            <a:pPr marL="0" indent="0">
              <a:buNone/>
            </a:pPr>
            <a:r>
              <a:rPr lang="en-US" dirty="0"/>
              <a:t>     (targeted Q1 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198438" y="1252538"/>
            <a:ext cx="8647112" cy="4679950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 txBox="1">
            <a:spLocks noGrp="1"/>
          </p:cNvSpPr>
          <p:nvPr/>
        </p:nvSpPr>
        <p:spPr bwMode="auto">
          <a:xfrm>
            <a:off x="63500" y="6524625"/>
            <a:ext cx="1771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E18A43C-7B33-42EA-8330-B32042D47583}" type="slidenum">
              <a:rPr lang="en-US" sz="1000"/>
              <a:pPr/>
              <a:t>16</a:t>
            </a:fld>
            <a:endParaRPr lang="en-US" sz="100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6067425"/>
            <a:ext cx="2085975" cy="790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GB" sz="2000" b="1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A61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fr-FR" sz="1600" b="1">
              <a:solidFill>
                <a:schemeClr val="bg1"/>
              </a:solidFill>
            </a:endParaRPr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6942138" y="6199188"/>
            <a:ext cx="1895475" cy="528637"/>
            <a:chOff x="1385" y="1570"/>
            <a:chExt cx="2834" cy="790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1385" y="1570"/>
              <a:ext cx="2834" cy="454"/>
              <a:chOff x="1385" y="1570"/>
              <a:chExt cx="2834" cy="454"/>
            </a:xfrm>
          </p:grpSpPr>
          <p:sp>
            <p:nvSpPr>
              <p:cNvPr id="37919" name="Freeform 6"/>
              <p:cNvSpPr>
                <a:spLocks/>
              </p:cNvSpPr>
              <p:nvPr/>
            </p:nvSpPr>
            <p:spPr bwMode="auto">
              <a:xfrm>
                <a:off x="1755" y="1582"/>
                <a:ext cx="532" cy="438"/>
              </a:xfrm>
              <a:custGeom>
                <a:avLst/>
                <a:gdLst>
                  <a:gd name="T0" fmla="*/ 462 w 532"/>
                  <a:gd name="T1" fmla="*/ 54 h 438"/>
                  <a:gd name="T2" fmla="*/ 466 w 532"/>
                  <a:gd name="T3" fmla="*/ 38 h 438"/>
                  <a:gd name="T4" fmla="*/ 476 w 532"/>
                  <a:gd name="T5" fmla="*/ 24 h 438"/>
                  <a:gd name="T6" fmla="*/ 492 w 532"/>
                  <a:gd name="T7" fmla="*/ 14 h 438"/>
                  <a:gd name="T8" fmla="*/ 512 w 532"/>
                  <a:gd name="T9" fmla="*/ 10 h 438"/>
                  <a:gd name="T10" fmla="*/ 400 w 532"/>
                  <a:gd name="T11" fmla="*/ 0 h 438"/>
                  <a:gd name="T12" fmla="*/ 134 w 532"/>
                  <a:gd name="T13" fmla="*/ 0 h 438"/>
                  <a:gd name="T14" fmla="*/ 16 w 532"/>
                  <a:gd name="T15" fmla="*/ 10 h 438"/>
                  <a:gd name="T16" fmla="*/ 30 w 532"/>
                  <a:gd name="T17" fmla="*/ 12 h 438"/>
                  <a:gd name="T18" fmla="*/ 52 w 532"/>
                  <a:gd name="T19" fmla="*/ 18 h 438"/>
                  <a:gd name="T20" fmla="*/ 64 w 532"/>
                  <a:gd name="T21" fmla="*/ 30 h 438"/>
                  <a:gd name="T22" fmla="*/ 70 w 532"/>
                  <a:gd name="T23" fmla="*/ 46 h 438"/>
                  <a:gd name="T24" fmla="*/ 50 w 532"/>
                  <a:gd name="T25" fmla="*/ 364 h 438"/>
                  <a:gd name="T26" fmla="*/ 50 w 532"/>
                  <a:gd name="T27" fmla="*/ 372 h 438"/>
                  <a:gd name="T28" fmla="*/ 44 w 532"/>
                  <a:gd name="T29" fmla="*/ 392 h 438"/>
                  <a:gd name="T30" fmla="*/ 32 w 532"/>
                  <a:gd name="T31" fmla="*/ 410 h 438"/>
                  <a:gd name="T32" fmla="*/ 12 w 532"/>
                  <a:gd name="T33" fmla="*/ 422 h 438"/>
                  <a:gd name="T34" fmla="*/ 0 w 532"/>
                  <a:gd name="T35" fmla="*/ 434 h 438"/>
                  <a:gd name="T36" fmla="*/ 132 w 532"/>
                  <a:gd name="T37" fmla="*/ 422 h 438"/>
                  <a:gd name="T38" fmla="*/ 116 w 532"/>
                  <a:gd name="T39" fmla="*/ 422 h 438"/>
                  <a:gd name="T40" fmla="*/ 94 w 532"/>
                  <a:gd name="T41" fmla="*/ 410 h 438"/>
                  <a:gd name="T42" fmla="*/ 82 w 532"/>
                  <a:gd name="T43" fmla="*/ 392 h 438"/>
                  <a:gd name="T44" fmla="*/ 78 w 532"/>
                  <a:gd name="T45" fmla="*/ 364 h 438"/>
                  <a:gd name="T46" fmla="*/ 236 w 532"/>
                  <a:gd name="T47" fmla="*/ 438 h 438"/>
                  <a:gd name="T48" fmla="*/ 396 w 532"/>
                  <a:gd name="T49" fmla="*/ 86 h 438"/>
                  <a:gd name="T50" fmla="*/ 418 w 532"/>
                  <a:gd name="T51" fmla="*/ 364 h 438"/>
                  <a:gd name="T52" fmla="*/ 414 w 532"/>
                  <a:gd name="T53" fmla="*/ 394 h 438"/>
                  <a:gd name="T54" fmla="*/ 404 w 532"/>
                  <a:gd name="T55" fmla="*/ 412 h 438"/>
                  <a:gd name="T56" fmla="*/ 386 w 532"/>
                  <a:gd name="T57" fmla="*/ 422 h 438"/>
                  <a:gd name="T58" fmla="*/ 374 w 532"/>
                  <a:gd name="T59" fmla="*/ 434 h 438"/>
                  <a:gd name="T60" fmla="*/ 532 w 532"/>
                  <a:gd name="T61" fmla="*/ 422 h 438"/>
                  <a:gd name="T62" fmla="*/ 520 w 532"/>
                  <a:gd name="T63" fmla="*/ 422 h 438"/>
                  <a:gd name="T64" fmla="*/ 502 w 532"/>
                  <a:gd name="T65" fmla="*/ 412 h 438"/>
                  <a:gd name="T66" fmla="*/ 490 w 532"/>
                  <a:gd name="T67" fmla="*/ 396 h 438"/>
                  <a:gd name="T68" fmla="*/ 484 w 532"/>
                  <a:gd name="T69" fmla="*/ 376 h 438"/>
                  <a:gd name="T70" fmla="*/ 462 w 532"/>
                  <a:gd name="T71" fmla="*/ 54 h 4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2"/>
                  <a:gd name="T109" fmla="*/ 0 h 438"/>
                  <a:gd name="T110" fmla="*/ 532 w 532"/>
                  <a:gd name="T111" fmla="*/ 438 h 43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2" h="438">
                    <a:moveTo>
                      <a:pt x="462" y="54"/>
                    </a:moveTo>
                    <a:lnTo>
                      <a:pt x="462" y="54"/>
                    </a:lnTo>
                    <a:lnTo>
                      <a:pt x="464" y="46"/>
                    </a:lnTo>
                    <a:lnTo>
                      <a:pt x="466" y="38"/>
                    </a:lnTo>
                    <a:lnTo>
                      <a:pt x="470" y="30"/>
                    </a:lnTo>
                    <a:lnTo>
                      <a:pt x="476" y="24"/>
                    </a:lnTo>
                    <a:lnTo>
                      <a:pt x="484" y="18"/>
                    </a:lnTo>
                    <a:lnTo>
                      <a:pt x="492" y="14"/>
                    </a:lnTo>
                    <a:lnTo>
                      <a:pt x="502" y="10"/>
                    </a:lnTo>
                    <a:lnTo>
                      <a:pt x="512" y="10"/>
                    </a:lnTo>
                    <a:lnTo>
                      <a:pt x="512" y="0"/>
                    </a:lnTo>
                    <a:lnTo>
                      <a:pt x="400" y="0"/>
                    </a:lnTo>
                    <a:lnTo>
                      <a:pt x="264" y="330"/>
                    </a:lnTo>
                    <a:lnTo>
                      <a:pt x="134" y="0"/>
                    </a:lnTo>
                    <a:lnTo>
                      <a:pt x="16" y="0"/>
                    </a:lnTo>
                    <a:lnTo>
                      <a:pt x="16" y="10"/>
                    </a:lnTo>
                    <a:lnTo>
                      <a:pt x="30" y="12"/>
                    </a:lnTo>
                    <a:lnTo>
                      <a:pt x="42" y="14"/>
                    </a:lnTo>
                    <a:lnTo>
                      <a:pt x="52" y="18"/>
                    </a:lnTo>
                    <a:lnTo>
                      <a:pt x="58" y="24"/>
                    </a:lnTo>
                    <a:lnTo>
                      <a:pt x="64" y="30"/>
                    </a:lnTo>
                    <a:lnTo>
                      <a:pt x="68" y="38"/>
                    </a:lnTo>
                    <a:lnTo>
                      <a:pt x="70" y="46"/>
                    </a:lnTo>
                    <a:lnTo>
                      <a:pt x="70" y="54"/>
                    </a:lnTo>
                    <a:lnTo>
                      <a:pt x="50" y="364"/>
                    </a:lnTo>
                    <a:lnTo>
                      <a:pt x="50" y="372"/>
                    </a:lnTo>
                    <a:lnTo>
                      <a:pt x="48" y="382"/>
                    </a:lnTo>
                    <a:lnTo>
                      <a:pt x="44" y="392"/>
                    </a:lnTo>
                    <a:lnTo>
                      <a:pt x="38" y="400"/>
                    </a:lnTo>
                    <a:lnTo>
                      <a:pt x="32" y="410"/>
                    </a:lnTo>
                    <a:lnTo>
                      <a:pt x="22" y="416"/>
                    </a:lnTo>
                    <a:lnTo>
                      <a:pt x="12" y="422"/>
                    </a:lnTo>
                    <a:lnTo>
                      <a:pt x="0" y="422"/>
                    </a:lnTo>
                    <a:lnTo>
                      <a:pt x="0" y="434"/>
                    </a:lnTo>
                    <a:lnTo>
                      <a:pt x="132" y="434"/>
                    </a:lnTo>
                    <a:lnTo>
                      <a:pt x="132" y="422"/>
                    </a:lnTo>
                    <a:lnTo>
                      <a:pt x="116" y="422"/>
                    </a:lnTo>
                    <a:lnTo>
                      <a:pt x="104" y="416"/>
                    </a:lnTo>
                    <a:lnTo>
                      <a:pt x="94" y="410"/>
                    </a:lnTo>
                    <a:lnTo>
                      <a:pt x="88" y="402"/>
                    </a:lnTo>
                    <a:lnTo>
                      <a:pt x="82" y="392"/>
                    </a:lnTo>
                    <a:lnTo>
                      <a:pt x="80" y="382"/>
                    </a:lnTo>
                    <a:lnTo>
                      <a:pt x="78" y="364"/>
                    </a:lnTo>
                    <a:lnTo>
                      <a:pt x="94" y="86"/>
                    </a:lnTo>
                    <a:lnTo>
                      <a:pt x="236" y="438"/>
                    </a:lnTo>
                    <a:lnTo>
                      <a:pt x="246" y="438"/>
                    </a:lnTo>
                    <a:lnTo>
                      <a:pt x="396" y="86"/>
                    </a:lnTo>
                    <a:lnTo>
                      <a:pt x="418" y="364"/>
                    </a:lnTo>
                    <a:lnTo>
                      <a:pt x="416" y="384"/>
                    </a:lnTo>
                    <a:lnTo>
                      <a:pt x="414" y="394"/>
                    </a:lnTo>
                    <a:lnTo>
                      <a:pt x="410" y="404"/>
                    </a:lnTo>
                    <a:lnTo>
                      <a:pt x="404" y="412"/>
                    </a:lnTo>
                    <a:lnTo>
                      <a:pt x="396" y="418"/>
                    </a:lnTo>
                    <a:lnTo>
                      <a:pt x="386" y="422"/>
                    </a:lnTo>
                    <a:lnTo>
                      <a:pt x="374" y="422"/>
                    </a:lnTo>
                    <a:lnTo>
                      <a:pt x="374" y="434"/>
                    </a:lnTo>
                    <a:lnTo>
                      <a:pt x="532" y="434"/>
                    </a:lnTo>
                    <a:lnTo>
                      <a:pt x="532" y="422"/>
                    </a:lnTo>
                    <a:lnTo>
                      <a:pt x="520" y="422"/>
                    </a:lnTo>
                    <a:lnTo>
                      <a:pt x="510" y="418"/>
                    </a:lnTo>
                    <a:lnTo>
                      <a:pt x="502" y="412"/>
                    </a:lnTo>
                    <a:lnTo>
                      <a:pt x="494" y="404"/>
                    </a:lnTo>
                    <a:lnTo>
                      <a:pt x="490" y="396"/>
                    </a:lnTo>
                    <a:lnTo>
                      <a:pt x="486" y="386"/>
                    </a:lnTo>
                    <a:lnTo>
                      <a:pt x="484" y="376"/>
                    </a:lnTo>
                    <a:lnTo>
                      <a:pt x="482" y="364"/>
                    </a:lnTo>
                    <a:lnTo>
                      <a:pt x="462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0" name="Freeform 7"/>
              <p:cNvSpPr>
                <a:spLocks/>
              </p:cNvSpPr>
              <p:nvPr/>
            </p:nvSpPr>
            <p:spPr bwMode="auto">
              <a:xfrm>
                <a:off x="3953" y="1570"/>
                <a:ext cx="266" cy="454"/>
              </a:xfrm>
              <a:custGeom>
                <a:avLst/>
                <a:gdLst>
                  <a:gd name="T0" fmla="*/ 8 w 266"/>
                  <a:gd name="T1" fmla="*/ 448 h 454"/>
                  <a:gd name="T2" fmla="*/ 10 w 266"/>
                  <a:gd name="T3" fmla="*/ 442 h 454"/>
                  <a:gd name="T4" fmla="*/ 18 w 266"/>
                  <a:gd name="T5" fmla="*/ 434 h 454"/>
                  <a:gd name="T6" fmla="*/ 32 w 266"/>
                  <a:gd name="T7" fmla="*/ 434 h 454"/>
                  <a:gd name="T8" fmla="*/ 84 w 266"/>
                  <a:gd name="T9" fmla="*/ 448 h 454"/>
                  <a:gd name="T10" fmla="*/ 134 w 266"/>
                  <a:gd name="T11" fmla="*/ 454 h 454"/>
                  <a:gd name="T12" fmla="*/ 150 w 266"/>
                  <a:gd name="T13" fmla="*/ 452 h 454"/>
                  <a:gd name="T14" fmla="*/ 178 w 266"/>
                  <a:gd name="T15" fmla="*/ 446 h 454"/>
                  <a:gd name="T16" fmla="*/ 202 w 266"/>
                  <a:gd name="T17" fmla="*/ 434 h 454"/>
                  <a:gd name="T18" fmla="*/ 224 w 266"/>
                  <a:gd name="T19" fmla="*/ 418 h 454"/>
                  <a:gd name="T20" fmla="*/ 246 w 266"/>
                  <a:gd name="T21" fmla="*/ 388 h 454"/>
                  <a:gd name="T22" fmla="*/ 264 w 266"/>
                  <a:gd name="T23" fmla="*/ 342 h 454"/>
                  <a:gd name="T24" fmla="*/ 266 w 266"/>
                  <a:gd name="T25" fmla="*/ 320 h 454"/>
                  <a:gd name="T26" fmla="*/ 264 w 266"/>
                  <a:gd name="T27" fmla="*/ 296 h 454"/>
                  <a:gd name="T28" fmla="*/ 256 w 266"/>
                  <a:gd name="T29" fmla="*/ 276 h 454"/>
                  <a:gd name="T30" fmla="*/ 230 w 266"/>
                  <a:gd name="T31" fmla="*/ 238 h 454"/>
                  <a:gd name="T32" fmla="*/ 184 w 266"/>
                  <a:gd name="T33" fmla="*/ 206 h 454"/>
                  <a:gd name="T34" fmla="*/ 122 w 266"/>
                  <a:gd name="T35" fmla="*/ 174 h 454"/>
                  <a:gd name="T36" fmla="*/ 100 w 266"/>
                  <a:gd name="T37" fmla="*/ 164 h 454"/>
                  <a:gd name="T38" fmla="*/ 82 w 266"/>
                  <a:gd name="T39" fmla="*/ 148 h 454"/>
                  <a:gd name="T40" fmla="*/ 70 w 266"/>
                  <a:gd name="T41" fmla="*/ 128 h 454"/>
                  <a:gd name="T42" fmla="*/ 64 w 266"/>
                  <a:gd name="T43" fmla="*/ 102 h 454"/>
                  <a:gd name="T44" fmla="*/ 66 w 266"/>
                  <a:gd name="T45" fmla="*/ 86 h 454"/>
                  <a:gd name="T46" fmla="*/ 76 w 266"/>
                  <a:gd name="T47" fmla="*/ 60 h 454"/>
                  <a:gd name="T48" fmla="*/ 96 w 266"/>
                  <a:gd name="T49" fmla="*/ 40 h 454"/>
                  <a:gd name="T50" fmla="*/ 122 w 266"/>
                  <a:gd name="T51" fmla="*/ 28 h 454"/>
                  <a:gd name="T52" fmla="*/ 136 w 266"/>
                  <a:gd name="T53" fmla="*/ 26 h 454"/>
                  <a:gd name="T54" fmla="*/ 174 w 266"/>
                  <a:gd name="T55" fmla="*/ 32 h 454"/>
                  <a:gd name="T56" fmla="*/ 202 w 266"/>
                  <a:gd name="T57" fmla="*/ 52 h 454"/>
                  <a:gd name="T58" fmla="*/ 220 w 266"/>
                  <a:gd name="T59" fmla="*/ 82 h 454"/>
                  <a:gd name="T60" fmla="*/ 234 w 266"/>
                  <a:gd name="T61" fmla="*/ 122 h 454"/>
                  <a:gd name="T62" fmla="*/ 242 w 266"/>
                  <a:gd name="T63" fmla="*/ 4 h 454"/>
                  <a:gd name="T64" fmla="*/ 234 w 266"/>
                  <a:gd name="T65" fmla="*/ 4 h 454"/>
                  <a:gd name="T66" fmla="*/ 222 w 266"/>
                  <a:gd name="T67" fmla="*/ 12 h 454"/>
                  <a:gd name="T68" fmla="*/ 202 w 266"/>
                  <a:gd name="T69" fmla="*/ 10 h 454"/>
                  <a:gd name="T70" fmla="*/ 152 w 266"/>
                  <a:gd name="T71" fmla="*/ 2 h 454"/>
                  <a:gd name="T72" fmla="*/ 128 w 266"/>
                  <a:gd name="T73" fmla="*/ 0 h 454"/>
                  <a:gd name="T74" fmla="*/ 104 w 266"/>
                  <a:gd name="T75" fmla="*/ 4 h 454"/>
                  <a:gd name="T76" fmla="*/ 62 w 266"/>
                  <a:gd name="T77" fmla="*/ 22 h 454"/>
                  <a:gd name="T78" fmla="*/ 30 w 266"/>
                  <a:gd name="T79" fmla="*/ 54 h 454"/>
                  <a:gd name="T80" fmla="*/ 14 w 266"/>
                  <a:gd name="T81" fmla="*/ 98 h 454"/>
                  <a:gd name="T82" fmla="*/ 10 w 266"/>
                  <a:gd name="T83" fmla="*/ 122 h 454"/>
                  <a:gd name="T84" fmla="*/ 12 w 266"/>
                  <a:gd name="T85" fmla="*/ 146 h 454"/>
                  <a:gd name="T86" fmla="*/ 28 w 266"/>
                  <a:gd name="T87" fmla="*/ 186 h 454"/>
                  <a:gd name="T88" fmla="*/ 56 w 266"/>
                  <a:gd name="T89" fmla="*/ 216 h 454"/>
                  <a:gd name="T90" fmla="*/ 110 w 266"/>
                  <a:gd name="T91" fmla="*/ 248 h 454"/>
                  <a:gd name="T92" fmla="*/ 162 w 266"/>
                  <a:gd name="T93" fmla="*/ 278 h 454"/>
                  <a:gd name="T94" fmla="*/ 190 w 266"/>
                  <a:gd name="T95" fmla="*/ 304 h 454"/>
                  <a:gd name="T96" fmla="*/ 206 w 266"/>
                  <a:gd name="T97" fmla="*/ 336 h 454"/>
                  <a:gd name="T98" fmla="*/ 208 w 266"/>
                  <a:gd name="T99" fmla="*/ 356 h 454"/>
                  <a:gd name="T100" fmla="*/ 200 w 266"/>
                  <a:gd name="T101" fmla="*/ 384 h 454"/>
                  <a:gd name="T102" fmla="*/ 182 w 266"/>
                  <a:gd name="T103" fmla="*/ 406 h 454"/>
                  <a:gd name="T104" fmla="*/ 156 w 266"/>
                  <a:gd name="T105" fmla="*/ 420 h 454"/>
                  <a:gd name="T106" fmla="*/ 128 w 266"/>
                  <a:gd name="T107" fmla="*/ 426 h 454"/>
                  <a:gd name="T108" fmla="*/ 100 w 266"/>
                  <a:gd name="T109" fmla="*/ 424 h 454"/>
                  <a:gd name="T110" fmla="*/ 78 w 266"/>
                  <a:gd name="T111" fmla="*/ 418 h 454"/>
                  <a:gd name="T112" fmla="*/ 60 w 266"/>
                  <a:gd name="T113" fmla="*/ 408 h 454"/>
                  <a:gd name="T114" fmla="*/ 34 w 266"/>
                  <a:gd name="T115" fmla="*/ 378 h 454"/>
                  <a:gd name="T116" fmla="*/ 18 w 266"/>
                  <a:gd name="T117" fmla="*/ 340 h 454"/>
                  <a:gd name="T118" fmla="*/ 2 w 266"/>
                  <a:gd name="T119" fmla="*/ 318 h 454"/>
                  <a:gd name="T120" fmla="*/ 0 w 266"/>
                  <a:gd name="T121" fmla="*/ 448 h 45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66"/>
                  <a:gd name="T184" fmla="*/ 0 h 454"/>
                  <a:gd name="T185" fmla="*/ 266 w 266"/>
                  <a:gd name="T186" fmla="*/ 454 h 45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66" h="454">
                    <a:moveTo>
                      <a:pt x="0" y="448"/>
                    </a:moveTo>
                    <a:lnTo>
                      <a:pt x="8" y="448"/>
                    </a:lnTo>
                    <a:lnTo>
                      <a:pt x="10" y="442"/>
                    </a:lnTo>
                    <a:lnTo>
                      <a:pt x="14" y="438"/>
                    </a:lnTo>
                    <a:lnTo>
                      <a:pt x="18" y="434"/>
                    </a:lnTo>
                    <a:lnTo>
                      <a:pt x="22" y="432"/>
                    </a:lnTo>
                    <a:lnTo>
                      <a:pt x="32" y="434"/>
                    </a:lnTo>
                    <a:lnTo>
                      <a:pt x="46" y="436"/>
                    </a:lnTo>
                    <a:lnTo>
                      <a:pt x="84" y="448"/>
                    </a:lnTo>
                    <a:lnTo>
                      <a:pt x="108" y="452"/>
                    </a:lnTo>
                    <a:lnTo>
                      <a:pt x="134" y="454"/>
                    </a:lnTo>
                    <a:lnTo>
                      <a:pt x="150" y="452"/>
                    </a:lnTo>
                    <a:lnTo>
                      <a:pt x="164" y="450"/>
                    </a:lnTo>
                    <a:lnTo>
                      <a:pt x="178" y="446"/>
                    </a:lnTo>
                    <a:lnTo>
                      <a:pt x="190" y="440"/>
                    </a:lnTo>
                    <a:lnTo>
                      <a:pt x="202" y="434"/>
                    </a:lnTo>
                    <a:lnTo>
                      <a:pt x="214" y="426"/>
                    </a:lnTo>
                    <a:lnTo>
                      <a:pt x="224" y="418"/>
                    </a:lnTo>
                    <a:lnTo>
                      <a:pt x="232" y="408"/>
                    </a:lnTo>
                    <a:lnTo>
                      <a:pt x="246" y="388"/>
                    </a:lnTo>
                    <a:lnTo>
                      <a:pt x="258" y="366"/>
                    </a:lnTo>
                    <a:lnTo>
                      <a:pt x="264" y="342"/>
                    </a:lnTo>
                    <a:lnTo>
                      <a:pt x="266" y="320"/>
                    </a:lnTo>
                    <a:lnTo>
                      <a:pt x="264" y="308"/>
                    </a:lnTo>
                    <a:lnTo>
                      <a:pt x="264" y="296"/>
                    </a:lnTo>
                    <a:lnTo>
                      <a:pt x="260" y="286"/>
                    </a:lnTo>
                    <a:lnTo>
                      <a:pt x="256" y="276"/>
                    </a:lnTo>
                    <a:lnTo>
                      <a:pt x="244" y="256"/>
                    </a:lnTo>
                    <a:lnTo>
                      <a:pt x="230" y="238"/>
                    </a:lnTo>
                    <a:lnTo>
                      <a:pt x="208" y="222"/>
                    </a:lnTo>
                    <a:lnTo>
                      <a:pt x="184" y="206"/>
                    </a:lnTo>
                    <a:lnTo>
                      <a:pt x="156" y="190"/>
                    </a:lnTo>
                    <a:lnTo>
                      <a:pt x="122" y="174"/>
                    </a:lnTo>
                    <a:lnTo>
                      <a:pt x="100" y="164"/>
                    </a:lnTo>
                    <a:lnTo>
                      <a:pt x="92" y="156"/>
                    </a:lnTo>
                    <a:lnTo>
                      <a:pt x="82" y="148"/>
                    </a:lnTo>
                    <a:lnTo>
                      <a:pt x="74" y="138"/>
                    </a:lnTo>
                    <a:lnTo>
                      <a:pt x="70" y="128"/>
                    </a:lnTo>
                    <a:lnTo>
                      <a:pt x="66" y="116"/>
                    </a:lnTo>
                    <a:lnTo>
                      <a:pt x="64" y="102"/>
                    </a:lnTo>
                    <a:lnTo>
                      <a:pt x="66" y="86"/>
                    </a:lnTo>
                    <a:lnTo>
                      <a:pt x="70" y="72"/>
                    </a:lnTo>
                    <a:lnTo>
                      <a:pt x="76" y="60"/>
                    </a:lnTo>
                    <a:lnTo>
                      <a:pt x="86" y="48"/>
                    </a:lnTo>
                    <a:lnTo>
                      <a:pt x="96" y="40"/>
                    </a:lnTo>
                    <a:lnTo>
                      <a:pt x="108" y="32"/>
                    </a:lnTo>
                    <a:lnTo>
                      <a:pt x="122" y="28"/>
                    </a:lnTo>
                    <a:lnTo>
                      <a:pt x="136" y="26"/>
                    </a:lnTo>
                    <a:lnTo>
                      <a:pt x="156" y="28"/>
                    </a:lnTo>
                    <a:lnTo>
                      <a:pt x="174" y="32"/>
                    </a:lnTo>
                    <a:lnTo>
                      <a:pt x="188" y="40"/>
                    </a:lnTo>
                    <a:lnTo>
                      <a:pt x="202" y="52"/>
                    </a:lnTo>
                    <a:lnTo>
                      <a:pt x="212" y="64"/>
                    </a:lnTo>
                    <a:lnTo>
                      <a:pt x="220" y="82"/>
                    </a:lnTo>
                    <a:lnTo>
                      <a:pt x="228" y="100"/>
                    </a:lnTo>
                    <a:lnTo>
                      <a:pt x="234" y="122"/>
                    </a:lnTo>
                    <a:lnTo>
                      <a:pt x="242" y="122"/>
                    </a:lnTo>
                    <a:lnTo>
                      <a:pt x="242" y="4"/>
                    </a:lnTo>
                    <a:lnTo>
                      <a:pt x="234" y="4"/>
                    </a:lnTo>
                    <a:lnTo>
                      <a:pt x="228" y="10"/>
                    </a:lnTo>
                    <a:lnTo>
                      <a:pt x="222" y="12"/>
                    </a:lnTo>
                    <a:lnTo>
                      <a:pt x="212" y="12"/>
                    </a:lnTo>
                    <a:lnTo>
                      <a:pt x="202" y="10"/>
                    </a:lnTo>
                    <a:lnTo>
                      <a:pt x="172" y="4"/>
                    </a:lnTo>
                    <a:lnTo>
                      <a:pt x="152" y="2"/>
                    </a:lnTo>
                    <a:lnTo>
                      <a:pt x="128" y="0"/>
                    </a:lnTo>
                    <a:lnTo>
                      <a:pt x="116" y="2"/>
                    </a:lnTo>
                    <a:lnTo>
                      <a:pt x="104" y="4"/>
                    </a:lnTo>
                    <a:lnTo>
                      <a:pt x="82" y="10"/>
                    </a:lnTo>
                    <a:lnTo>
                      <a:pt x="62" y="22"/>
                    </a:lnTo>
                    <a:lnTo>
                      <a:pt x="46" y="36"/>
                    </a:lnTo>
                    <a:lnTo>
                      <a:pt x="30" y="54"/>
                    </a:lnTo>
                    <a:lnTo>
                      <a:pt x="20" y="76"/>
                    </a:lnTo>
                    <a:lnTo>
                      <a:pt x="14" y="98"/>
                    </a:lnTo>
                    <a:lnTo>
                      <a:pt x="12" y="110"/>
                    </a:lnTo>
                    <a:lnTo>
                      <a:pt x="10" y="122"/>
                    </a:lnTo>
                    <a:lnTo>
                      <a:pt x="12" y="146"/>
                    </a:lnTo>
                    <a:lnTo>
                      <a:pt x="20" y="168"/>
                    </a:lnTo>
                    <a:lnTo>
                      <a:pt x="28" y="186"/>
                    </a:lnTo>
                    <a:lnTo>
                      <a:pt x="42" y="202"/>
                    </a:lnTo>
                    <a:lnTo>
                      <a:pt x="56" y="216"/>
                    </a:lnTo>
                    <a:lnTo>
                      <a:pt x="74" y="228"/>
                    </a:lnTo>
                    <a:lnTo>
                      <a:pt x="110" y="248"/>
                    </a:lnTo>
                    <a:lnTo>
                      <a:pt x="146" y="268"/>
                    </a:lnTo>
                    <a:lnTo>
                      <a:pt x="162" y="278"/>
                    </a:lnTo>
                    <a:lnTo>
                      <a:pt x="176" y="290"/>
                    </a:lnTo>
                    <a:lnTo>
                      <a:pt x="190" y="304"/>
                    </a:lnTo>
                    <a:lnTo>
                      <a:pt x="200" y="318"/>
                    </a:lnTo>
                    <a:lnTo>
                      <a:pt x="206" y="336"/>
                    </a:lnTo>
                    <a:lnTo>
                      <a:pt x="208" y="356"/>
                    </a:lnTo>
                    <a:lnTo>
                      <a:pt x="206" y="370"/>
                    </a:lnTo>
                    <a:lnTo>
                      <a:pt x="200" y="384"/>
                    </a:lnTo>
                    <a:lnTo>
                      <a:pt x="192" y="396"/>
                    </a:lnTo>
                    <a:lnTo>
                      <a:pt x="182" y="406"/>
                    </a:lnTo>
                    <a:lnTo>
                      <a:pt x="168" y="414"/>
                    </a:lnTo>
                    <a:lnTo>
                      <a:pt x="156" y="420"/>
                    </a:lnTo>
                    <a:lnTo>
                      <a:pt x="142" y="424"/>
                    </a:lnTo>
                    <a:lnTo>
                      <a:pt x="128" y="426"/>
                    </a:lnTo>
                    <a:lnTo>
                      <a:pt x="100" y="424"/>
                    </a:lnTo>
                    <a:lnTo>
                      <a:pt x="88" y="422"/>
                    </a:lnTo>
                    <a:lnTo>
                      <a:pt x="78" y="418"/>
                    </a:lnTo>
                    <a:lnTo>
                      <a:pt x="68" y="414"/>
                    </a:lnTo>
                    <a:lnTo>
                      <a:pt x="60" y="408"/>
                    </a:lnTo>
                    <a:lnTo>
                      <a:pt x="46" y="394"/>
                    </a:lnTo>
                    <a:lnTo>
                      <a:pt x="34" y="378"/>
                    </a:lnTo>
                    <a:lnTo>
                      <a:pt x="26" y="360"/>
                    </a:lnTo>
                    <a:lnTo>
                      <a:pt x="18" y="340"/>
                    </a:lnTo>
                    <a:lnTo>
                      <a:pt x="12" y="318"/>
                    </a:lnTo>
                    <a:lnTo>
                      <a:pt x="2" y="318"/>
                    </a:lnTo>
                    <a:lnTo>
                      <a:pt x="0" y="4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Freeform 8"/>
              <p:cNvSpPr>
                <a:spLocks/>
              </p:cNvSpPr>
              <p:nvPr/>
            </p:nvSpPr>
            <p:spPr bwMode="auto">
              <a:xfrm>
                <a:off x="3469" y="1584"/>
                <a:ext cx="442" cy="436"/>
              </a:xfrm>
              <a:custGeom>
                <a:avLst/>
                <a:gdLst>
                  <a:gd name="T0" fmla="*/ 394 w 442"/>
                  <a:gd name="T1" fmla="*/ 68 h 436"/>
                  <a:gd name="T2" fmla="*/ 396 w 442"/>
                  <a:gd name="T3" fmla="*/ 44 h 436"/>
                  <a:gd name="T4" fmla="*/ 404 w 442"/>
                  <a:gd name="T5" fmla="*/ 26 h 436"/>
                  <a:gd name="T6" fmla="*/ 418 w 442"/>
                  <a:gd name="T7" fmla="*/ 14 h 436"/>
                  <a:gd name="T8" fmla="*/ 442 w 442"/>
                  <a:gd name="T9" fmla="*/ 8 h 436"/>
                  <a:gd name="T10" fmla="*/ 282 w 442"/>
                  <a:gd name="T11" fmla="*/ 0 h 436"/>
                  <a:gd name="T12" fmla="*/ 282 w 442"/>
                  <a:gd name="T13" fmla="*/ 8 h 436"/>
                  <a:gd name="T14" fmla="*/ 306 w 442"/>
                  <a:gd name="T15" fmla="*/ 14 h 436"/>
                  <a:gd name="T16" fmla="*/ 318 w 442"/>
                  <a:gd name="T17" fmla="*/ 26 h 436"/>
                  <a:gd name="T18" fmla="*/ 326 w 442"/>
                  <a:gd name="T19" fmla="*/ 44 h 436"/>
                  <a:gd name="T20" fmla="*/ 328 w 442"/>
                  <a:gd name="T21" fmla="*/ 328 h 436"/>
                  <a:gd name="T22" fmla="*/ 324 w 442"/>
                  <a:gd name="T23" fmla="*/ 342 h 436"/>
                  <a:gd name="T24" fmla="*/ 308 w 442"/>
                  <a:gd name="T25" fmla="*/ 368 h 436"/>
                  <a:gd name="T26" fmla="*/ 280 w 442"/>
                  <a:gd name="T27" fmla="*/ 388 h 436"/>
                  <a:gd name="T28" fmla="*/ 246 w 442"/>
                  <a:gd name="T29" fmla="*/ 400 h 436"/>
                  <a:gd name="T30" fmla="*/ 230 w 442"/>
                  <a:gd name="T31" fmla="*/ 400 h 436"/>
                  <a:gd name="T32" fmla="*/ 198 w 442"/>
                  <a:gd name="T33" fmla="*/ 396 h 436"/>
                  <a:gd name="T34" fmla="*/ 172 w 442"/>
                  <a:gd name="T35" fmla="*/ 386 h 436"/>
                  <a:gd name="T36" fmla="*/ 152 w 442"/>
                  <a:gd name="T37" fmla="*/ 370 h 436"/>
                  <a:gd name="T38" fmla="*/ 136 w 442"/>
                  <a:gd name="T39" fmla="*/ 352 h 436"/>
                  <a:gd name="T40" fmla="*/ 118 w 442"/>
                  <a:gd name="T41" fmla="*/ 308 h 436"/>
                  <a:gd name="T42" fmla="*/ 114 w 442"/>
                  <a:gd name="T43" fmla="*/ 268 h 436"/>
                  <a:gd name="T44" fmla="*/ 114 w 442"/>
                  <a:gd name="T45" fmla="*/ 68 h 436"/>
                  <a:gd name="T46" fmla="*/ 116 w 442"/>
                  <a:gd name="T47" fmla="*/ 46 h 436"/>
                  <a:gd name="T48" fmla="*/ 122 w 442"/>
                  <a:gd name="T49" fmla="*/ 28 h 436"/>
                  <a:gd name="T50" fmla="*/ 136 w 442"/>
                  <a:gd name="T51" fmla="*/ 14 h 436"/>
                  <a:gd name="T52" fmla="*/ 154 w 442"/>
                  <a:gd name="T53" fmla="*/ 8 h 436"/>
                  <a:gd name="T54" fmla="*/ 0 w 442"/>
                  <a:gd name="T55" fmla="*/ 0 h 436"/>
                  <a:gd name="T56" fmla="*/ 0 w 442"/>
                  <a:gd name="T57" fmla="*/ 8 h 436"/>
                  <a:gd name="T58" fmla="*/ 20 w 442"/>
                  <a:gd name="T59" fmla="*/ 12 h 436"/>
                  <a:gd name="T60" fmla="*/ 36 w 442"/>
                  <a:gd name="T61" fmla="*/ 26 h 436"/>
                  <a:gd name="T62" fmla="*/ 44 w 442"/>
                  <a:gd name="T63" fmla="*/ 44 h 436"/>
                  <a:gd name="T64" fmla="*/ 46 w 442"/>
                  <a:gd name="T65" fmla="*/ 68 h 436"/>
                  <a:gd name="T66" fmla="*/ 46 w 442"/>
                  <a:gd name="T67" fmla="*/ 268 h 436"/>
                  <a:gd name="T68" fmla="*/ 52 w 442"/>
                  <a:gd name="T69" fmla="*/ 316 h 436"/>
                  <a:gd name="T70" fmla="*/ 60 w 442"/>
                  <a:gd name="T71" fmla="*/ 346 h 436"/>
                  <a:gd name="T72" fmla="*/ 74 w 442"/>
                  <a:gd name="T73" fmla="*/ 372 h 436"/>
                  <a:gd name="T74" fmla="*/ 92 w 442"/>
                  <a:gd name="T75" fmla="*/ 396 h 436"/>
                  <a:gd name="T76" fmla="*/ 118 w 442"/>
                  <a:gd name="T77" fmla="*/ 414 h 436"/>
                  <a:gd name="T78" fmla="*/ 148 w 442"/>
                  <a:gd name="T79" fmla="*/ 428 h 436"/>
                  <a:gd name="T80" fmla="*/ 184 w 442"/>
                  <a:gd name="T81" fmla="*/ 436 h 436"/>
                  <a:gd name="T82" fmla="*/ 206 w 442"/>
                  <a:gd name="T83" fmla="*/ 436 h 436"/>
                  <a:gd name="T84" fmla="*/ 242 w 442"/>
                  <a:gd name="T85" fmla="*/ 432 h 436"/>
                  <a:gd name="T86" fmla="*/ 274 w 442"/>
                  <a:gd name="T87" fmla="*/ 422 h 436"/>
                  <a:gd name="T88" fmla="*/ 300 w 442"/>
                  <a:gd name="T89" fmla="*/ 404 h 436"/>
                  <a:gd name="T90" fmla="*/ 324 w 442"/>
                  <a:gd name="T91" fmla="*/ 432 h 436"/>
                  <a:gd name="T92" fmla="*/ 442 w 442"/>
                  <a:gd name="T93" fmla="*/ 420 h 436"/>
                  <a:gd name="T94" fmla="*/ 430 w 442"/>
                  <a:gd name="T95" fmla="*/ 420 h 436"/>
                  <a:gd name="T96" fmla="*/ 412 w 442"/>
                  <a:gd name="T97" fmla="*/ 410 h 436"/>
                  <a:gd name="T98" fmla="*/ 400 w 442"/>
                  <a:gd name="T99" fmla="*/ 392 h 436"/>
                  <a:gd name="T100" fmla="*/ 394 w 442"/>
                  <a:gd name="T101" fmla="*/ 362 h 436"/>
                  <a:gd name="T102" fmla="*/ 394 w 442"/>
                  <a:gd name="T103" fmla="*/ 68 h 4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42"/>
                  <a:gd name="T157" fmla="*/ 0 h 436"/>
                  <a:gd name="T158" fmla="*/ 442 w 442"/>
                  <a:gd name="T159" fmla="*/ 436 h 4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42" h="436">
                    <a:moveTo>
                      <a:pt x="394" y="68"/>
                    </a:moveTo>
                    <a:lnTo>
                      <a:pt x="394" y="68"/>
                    </a:lnTo>
                    <a:lnTo>
                      <a:pt x="394" y="54"/>
                    </a:lnTo>
                    <a:lnTo>
                      <a:pt x="396" y="44"/>
                    </a:lnTo>
                    <a:lnTo>
                      <a:pt x="398" y="34"/>
                    </a:lnTo>
                    <a:lnTo>
                      <a:pt x="404" y="26"/>
                    </a:lnTo>
                    <a:lnTo>
                      <a:pt x="410" y="18"/>
                    </a:lnTo>
                    <a:lnTo>
                      <a:pt x="418" y="14"/>
                    </a:lnTo>
                    <a:lnTo>
                      <a:pt x="430" y="10"/>
                    </a:lnTo>
                    <a:lnTo>
                      <a:pt x="442" y="8"/>
                    </a:lnTo>
                    <a:lnTo>
                      <a:pt x="442" y="0"/>
                    </a:lnTo>
                    <a:lnTo>
                      <a:pt x="282" y="0"/>
                    </a:lnTo>
                    <a:lnTo>
                      <a:pt x="282" y="8"/>
                    </a:lnTo>
                    <a:lnTo>
                      <a:pt x="296" y="10"/>
                    </a:lnTo>
                    <a:lnTo>
                      <a:pt x="306" y="14"/>
                    </a:lnTo>
                    <a:lnTo>
                      <a:pt x="314" y="18"/>
                    </a:lnTo>
                    <a:lnTo>
                      <a:pt x="318" y="26"/>
                    </a:lnTo>
                    <a:lnTo>
                      <a:pt x="322" y="34"/>
                    </a:lnTo>
                    <a:lnTo>
                      <a:pt x="326" y="44"/>
                    </a:lnTo>
                    <a:lnTo>
                      <a:pt x="328" y="68"/>
                    </a:lnTo>
                    <a:lnTo>
                      <a:pt x="328" y="328"/>
                    </a:lnTo>
                    <a:lnTo>
                      <a:pt x="324" y="342"/>
                    </a:lnTo>
                    <a:lnTo>
                      <a:pt x="318" y="354"/>
                    </a:lnTo>
                    <a:lnTo>
                      <a:pt x="308" y="368"/>
                    </a:lnTo>
                    <a:lnTo>
                      <a:pt x="296" y="378"/>
                    </a:lnTo>
                    <a:lnTo>
                      <a:pt x="280" y="388"/>
                    </a:lnTo>
                    <a:lnTo>
                      <a:pt x="264" y="394"/>
                    </a:lnTo>
                    <a:lnTo>
                      <a:pt x="246" y="400"/>
                    </a:lnTo>
                    <a:lnTo>
                      <a:pt x="230" y="400"/>
                    </a:lnTo>
                    <a:lnTo>
                      <a:pt x="214" y="400"/>
                    </a:lnTo>
                    <a:lnTo>
                      <a:pt x="198" y="396"/>
                    </a:lnTo>
                    <a:lnTo>
                      <a:pt x="184" y="392"/>
                    </a:lnTo>
                    <a:lnTo>
                      <a:pt x="172" y="386"/>
                    </a:lnTo>
                    <a:lnTo>
                      <a:pt x="162" y="380"/>
                    </a:lnTo>
                    <a:lnTo>
                      <a:pt x="152" y="370"/>
                    </a:lnTo>
                    <a:lnTo>
                      <a:pt x="144" y="362"/>
                    </a:lnTo>
                    <a:lnTo>
                      <a:pt x="136" y="352"/>
                    </a:lnTo>
                    <a:lnTo>
                      <a:pt x="126" y="330"/>
                    </a:lnTo>
                    <a:lnTo>
                      <a:pt x="118" y="308"/>
                    </a:lnTo>
                    <a:lnTo>
                      <a:pt x="114" y="286"/>
                    </a:lnTo>
                    <a:lnTo>
                      <a:pt x="114" y="268"/>
                    </a:lnTo>
                    <a:lnTo>
                      <a:pt x="114" y="68"/>
                    </a:lnTo>
                    <a:lnTo>
                      <a:pt x="114" y="56"/>
                    </a:lnTo>
                    <a:lnTo>
                      <a:pt x="116" y="46"/>
                    </a:lnTo>
                    <a:lnTo>
                      <a:pt x="118" y="36"/>
                    </a:lnTo>
                    <a:lnTo>
                      <a:pt x="122" y="28"/>
                    </a:lnTo>
                    <a:lnTo>
                      <a:pt x="128" y="20"/>
                    </a:lnTo>
                    <a:lnTo>
                      <a:pt x="136" y="14"/>
                    </a:lnTo>
                    <a:lnTo>
                      <a:pt x="144" y="10"/>
                    </a:lnTo>
                    <a:lnTo>
                      <a:pt x="154" y="8"/>
                    </a:lnTo>
                    <a:lnTo>
                      <a:pt x="154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10" y="10"/>
                    </a:lnTo>
                    <a:lnTo>
                      <a:pt x="20" y="12"/>
                    </a:lnTo>
                    <a:lnTo>
                      <a:pt x="28" y="18"/>
                    </a:lnTo>
                    <a:lnTo>
                      <a:pt x="36" y="26"/>
                    </a:lnTo>
                    <a:lnTo>
                      <a:pt x="40" y="34"/>
                    </a:lnTo>
                    <a:lnTo>
                      <a:pt x="44" y="44"/>
                    </a:lnTo>
                    <a:lnTo>
                      <a:pt x="46" y="54"/>
                    </a:lnTo>
                    <a:lnTo>
                      <a:pt x="46" y="68"/>
                    </a:lnTo>
                    <a:lnTo>
                      <a:pt x="46" y="268"/>
                    </a:lnTo>
                    <a:lnTo>
                      <a:pt x="50" y="300"/>
                    </a:lnTo>
                    <a:lnTo>
                      <a:pt x="52" y="316"/>
                    </a:lnTo>
                    <a:lnTo>
                      <a:pt x="56" y="330"/>
                    </a:lnTo>
                    <a:lnTo>
                      <a:pt x="60" y="346"/>
                    </a:lnTo>
                    <a:lnTo>
                      <a:pt x="66" y="360"/>
                    </a:lnTo>
                    <a:lnTo>
                      <a:pt x="74" y="372"/>
                    </a:lnTo>
                    <a:lnTo>
                      <a:pt x="82" y="384"/>
                    </a:lnTo>
                    <a:lnTo>
                      <a:pt x="92" y="396"/>
                    </a:lnTo>
                    <a:lnTo>
                      <a:pt x="104" y="406"/>
                    </a:lnTo>
                    <a:lnTo>
                      <a:pt x="118" y="414"/>
                    </a:lnTo>
                    <a:lnTo>
                      <a:pt x="132" y="422"/>
                    </a:lnTo>
                    <a:lnTo>
                      <a:pt x="148" y="428"/>
                    </a:lnTo>
                    <a:lnTo>
                      <a:pt x="166" y="434"/>
                    </a:lnTo>
                    <a:lnTo>
                      <a:pt x="184" y="436"/>
                    </a:lnTo>
                    <a:lnTo>
                      <a:pt x="206" y="436"/>
                    </a:lnTo>
                    <a:lnTo>
                      <a:pt x="224" y="436"/>
                    </a:lnTo>
                    <a:lnTo>
                      <a:pt x="242" y="432"/>
                    </a:lnTo>
                    <a:lnTo>
                      <a:pt x="258" y="428"/>
                    </a:lnTo>
                    <a:lnTo>
                      <a:pt x="274" y="422"/>
                    </a:lnTo>
                    <a:lnTo>
                      <a:pt x="288" y="414"/>
                    </a:lnTo>
                    <a:lnTo>
                      <a:pt x="300" y="404"/>
                    </a:lnTo>
                    <a:lnTo>
                      <a:pt x="324" y="384"/>
                    </a:lnTo>
                    <a:lnTo>
                      <a:pt x="324" y="432"/>
                    </a:lnTo>
                    <a:lnTo>
                      <a:pt x="442" y="432"/>
                    </a:lnTo>
                    <a:lnTo>
                      <a:pt x="442" y="420"/>
                    </a:lnTo>
                    <a:lnTo>
                      <a:pt x="430" y="420"/>
                    </a:lnTo>
                    <a:lnTo>
                      <a:pt x="420" y="416"/>
                    </a:lnTo>
                    <a:lnTo>
                      <a:pt x="412" y="410"/>
                    </a:lnTo>
                    <a:lnTo>
                      <a:pt x="404" y="402"/>
                    </a:lnTo>
                    <a:lnTo>
                      <a:pt x="400" y="392"/>
                    </a:lnTo>
                    <a:lnTo>
                      <a:pt x="396" y="378"/>
                    </a:lnTo>
                    <a:lnTo>
                      <a:pt x="394" y="362"/>
                    </a:lnTo>
                    <a:lnTo>
                      <a:pt x="394" y="340"/>
                    </a:lnTo>
                    <a:lnTo>
                      <a:pt x="394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Freeform 9"/>
              <p:cNvSpPr>
                <a:spLocks/>
              </p:cNvSpPr>
              <p:nvPr/>
            </p:nvSpPr>
            <p:spPr bwMode="auto">
              <a:xfrm>
                <a:off x="3139" y="1582"/>
                <a:ext cx="298" cy="434"/>
              </a:xfrm>
              <a:custGeom>
                <a:avLst/>
                <a:gdLst>
                  <a:gd name="T0" fmla="*/ 116 w 298"/>
                  <a:gd name="T1" fmla="*/ 30 h 434"/>
                  <a:gd name="T2" fmla="*/ 118 w 298"/>
                  <a:gd name="T3" fmla="*/ 28 h 434"/>
                  <a:gd name="T4" fmla="*/ 206 w 298"/>
                  <a:gd name="T5" fmla="*/ 28 h 434"/>
                  <a:gd name="T6" fmla="*/ 236 w 298"/>
                  <a:gd name="T7" fmla="*/ 32 h 434"/>
                  <a:gd name="T8" fmla="*/ 258 w 298"/>
                  <a:gd name="T9" fmla="*/ 42 h 434"/>
                  <a:gd name="T10" fmla="*/ 272 w 298"/>
                  <a:gd name="T11" fmla="*/ 60 h 434"/>
                  <a:gd name="T12" fmla="*/ 280 w 298"/>
                  <a:gd name="T13" fmla="*/ 84 h 434"/>
                  <a:gd name="T14" fmla="*/ 290 w 298"/>
                  <a:gd name="T15" fmla="*/ 0 h 434"/>
                  <a:gd name="T16" fmla="*/ 0 w 298"/>
                  <a:gd name="T17" fmla="*/ 10 h 434"/>
                  <a:gd name="T18" fmla="*/ 14 w 298"/>
                  <a:gd name="T19" fmla="*/ 12 h 434"/>
                  <a:gd name="T20" fmla="*/ 34 w 298"/>
                  <a:gd name="T21" fmla="*/ 20 h 434"/>
                  <a:gd name="T22" fmla="*/ 44 w 298"/>
                  <a:gd name="T23" fmla="*/ 32 h 434"/>
                  <a:gd name="T24" fmla="*/ 50 w 298"/>
                  <a:gd name="T25" fmla="*/ 46 h 434"/>
                  <a:gd name="T26" fmla="*/ 50 w 298"/>
                  <a:gd name="T27" fmla="*/ 356 h 434"/>
                  <a:gd name="T28" fmla="*/ 50 w 298"/>
                  <a:gd name="T29" fmla="*/ 366 h 434"/>
                  <a:gd name="T30" fmla="*/ 44 w 298"/>
                  <a:gd name="T31" fmla="*/ 390 h 434"/>
                  <a:gd name="T32" fmla="*/ 34 w 298"/>
                  <a:gd name="T33" fmla="*/ 410 h 434"/>
                  <a:gd name="T34" fmla="*/ 14 w 298"/>
                  <a:gd name="T35" fmla="*/ 422 h 434"/>
                  <a:gd name="T36" fmla="*/ 0 w 298"/>
                  <a:gd name="T37" fmla="*/ 434 h 434"/>
                  <a:gd name="T38" fmla="*/ 298 w 298"/>
                  <a:gd name="T39" fmla="*/ 346 h 434"/>
                  <a:gd name="T40" fmla="*/ 292 w 298"/>
                  <a:gd name="T41" fmla="*/ 346 h 434"/>
                  <a:gd name="T42" fmla="*/ 276 w 298"/>
                  <a:gd name="T43" fmla="*/ 378 h 434"/>
                  <a:gd name="T44" fmla="*/ 256 w 298"/>
                  <a:gd name="T45" fmla="*/ 396 h 434"/>
                  <a:gd name="T46" fmla="*/ 222 w 298"/>
                  <a:gd name="T47" fmla="*/ 408 h 434"/>
                  <a:gd name="T48" fmla="*/ 198 w 298"/>
                  <a:gd name="T49" fmla="*/ 410 h 434"/>
                  <a:gd name="T50" fmla="*/ 154 w 298"/>
                  <a:gd name="T51" fmla="*/ 404 h 434"/>
                  <a:gd name="T52" fmla="*/ 130 w 298"/>
                  <a:gd name="T53" fmla="*/ 392 h 434"/>
                  <a:gd name="T54" fmla="*/ 118 w 298"/>
                  <a:gd name="T55" fmla="*/ 374 h 434"/>
                  <a:gd name="T56" fmla="*/ 116 w 298"/>
                  <a:gd name="T57" fmla="*/ 356 h 434"/>
                  <a:gd name="T58" fmla="*/ 196 w 298"/>
                  <a:gd name="T59" fmla="*/ 228 h 434"/>
                  <a:gd name="T60" fmla="*/ 212 w 298"/>
                  <a:gd name="T61" fmla="*/ 230 h 434"/>
                  <a:gd name="T62" fmla="*/ 236 w 298"/>
                  <a:gd name="T63" fmla="*/ 236 h 434"/>
                  <a:gd name="T64" fmla="*/ 252 w 298"/>
                  <a:gd name="T65" fmla="*/ 250 h 434"/>
                  <a:gd name="T66" fmla="*/ 260 w 298"/>
                  <a:gd name="T67" fmla="*/ 268 h 434"/>
                  <a:gd name="T68" fmla="*/ 270 w 298"/>
                  <a:gd name="T69" fmla="*/ 278 h 434"/>
                  <a:gd name="T70" fmla="*/ 262 w 298"/>
                  <a:gd name="T71" fmla="*/ 148 h 434"/>
                  <a:gd name="T72" fmla="*/ 260 w 298"/>
                  <a:gd name="T73" fmla="*/ 158 h 434"/>
                  <a:gd name="T74" fmla="*/ 252 w 298"/>
                  <a:gd name="T75" fmla="*/ 178 h 434"/>
                  <a:gd name="T76" fmla="*/ 236 w 298"/>
                  <a:gd name="T77" fmla="*/ 192 h 434"/>
                  <a:gd name="T78" fmla="*/ 212 w 298"/>
                  <a:gd name="T79" fmla="*/ 200 h 434"/>
                  <a:gd name="T80" fmla="*/ 116 w 298"/>
                  <a:gd name="T81" fmla="*/ 202 h 434"/>
                  <a:gd name="T82" fmla="*/ 116 w 298"/>
                  <a:gd name="T83" fmla="*/ 30 h 43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8"/>
                  <a:gd name="T127" fmla="*/ 0 h 434"/>
                  <a:gd name="T128" fmla="*/ 298 w 298"/>
                  <a:gd name="T129" fmla="*/ 434 h 43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8" h="434">
                    <a:moveTo>
                      <a:pt x="116" y="30"/>
                    </a:moveTo>
                    <a:lnTo>
                      <a:pt x="116" y="30"/>
                    </a:lnTo>
                    <a:lnTo>
                      <a:pt x="118" y="28"/>
                    </a:lnTo>
                    <a:lnTo>
                      <a:pt x="206" y="28"/>
                    </a:lnTo>
                    <a:lnTo>
                      <a:pt x="222" y="28"/>
                    </a:lnTo>
                    <a:lnTo>
                      <a:pt x="236" y="32"/>
                    </a:lnTo>
                    <a:lnTo>
                      <a:pt x="248" y="36"/>
                    </a:lnTo>
                    <a:lnTo>
                      <a:pt x="258" y="42"/>
                    </a:lnTo>
                    <a:lnTo>
                      <a:pt x="266" y="52"/>
                    </a:lnTo>
                    <a:lnTo>
                      <a:pt x="272" y="60"/>
                    </a:lnTo>
                    <a:lnTo>
                      <a:pt x="276" y="72"/>
                    </a:lnTo>
                    <a:lnTo>
                      <a:pt x="280" y="84"/>
                    </a:lnTo>
                    <a:lnTo>
                      <a:pt x="290" y="84"/>
                    </a:lnTo>
                    <a:lnTo>
                      <a:pt x="29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4" y="12"/>
                    </a:lnTo>
                    <a:lnTo>
                      <a:pt x="24" y="14"/>
                    </a:lnTo>
                    <a:lnTo>
                      <a:pt x="34" y="20"/>
                    </a:lnTo>
                    <a:lnTo>
                      <a:pt x="40" y="24"/>
                    </a:lnTo>
                    <a:lnTo>
                      <a:pt x="44" y="32"/>
                    </a:lnTo>
                    <a:lnTo>
                      <a:pt x="48" y="38"/>
                    </a:lnTo>
                    <a:lnTo>
                      <a:pt x="50" y="46"/>
                    </a:lnTo>
                    <a:lnTo>
                      <a:pt x="50" y="54"/>
                    </a:lnTo>
                    <a:lnTo>
                      <a:pt x="50" y="356"/>
                    </a:lnTo>
                    <a:lnTo>
                      <a:pt x="50" y="366"/>
                    </a:lnTo>
                    <a:lnTo>
                      <a:pt x="48" y="378"/>
                    </a:lnTo>
                    <a:lnTo>
                      <a:pt x="44" y="390"/>
                    </a:lnTo>
                    <a:lnTo>
                      <a:pt x="40" y="400"/>
                    </a:lnTo>
                    <a:lnTo>
                      <a:pt x="34" y="410"/>
                    </a:lnTo>
                    <a:lnTo>
                      <a:pt x="24" y="416"/>
                    </a:lnTo>
                    <a:lnTo>
                      <a:pt x="14" y="422"/>
                    </a:lnTo>
                    <a:lnTo>
                      <a:pt x="0" y="422"/>
                    </a:lnTo>
                    <a:lnTo>
                      <a:pt x="0" y="434"/>
                    </a:lnTo>
                    <a:lnTo>
                      <a:pt x="290" y="434"/>
                    </a:lnTo>
                    <a:lnTo>
                      <a:pt x="298" y="346"/>
                    </a:lnTo>
                    <a:lnTo>
                      <a:pt x="292" y="346"/>
                    </a:lnTo>
                    <a:lnTo>
                      <a:pt x="282" y="366"/>
                    </a:lnTo>
                    <a:lnTo>
                      <a:pt x="276" y="378"/>
                    </a:lnTo>
                    <a:lnTo>
                      <a:pt x="266" y="388"/>
                    </a:lnTo>
                    <a:lnTo>
                      <a:pt x="256" y="396"/>
                    </a:lnTo>
                    <a:lnTo>
                      <a:pt x="240" y="402"/>
                    </a:lnTo>
                    <a:lnTo>
                      <a:pt x="222" y="408"/>
                    </a:lnTo>
                    <a:lnTo>
                      <a:pt x="198" y="410"/>
                    </a:lnTo>
                    <a:lnTo>
                      <a:pt x="174" y="408"/>
                    </a:lnTo>
                    <a:lnTo>
                      <a:pt x="154" y="404"/>
                    </a:lnTo>
                    <a:lnTo>
                      <a:pt x="140" y="398"/>
                    </a:lnTo>
                    <a:lnTo>
                      <a:pt x="130" y="392"/>
                    </a:lnTo>
                    <a:lnTo>
                      <a:pt x="122" y="384"/>
                    </a:lnTo>
                    <a:lnTo>
                      <a:pt x="118" y="374"/>
                    </a:lnTo>
                    <a:lnTo>
                      <a:pt x="116" y="366"/>
                    </a:lnTo>
                    <a:lnTo>
                      <a:pt x="116" y="356"/>
                    </a:lnTo>
                    <a:lnTo>
                      <a:pt x="116" y="228"/>
                    </a:lnTo>
                    <a:lnTo>
                      <a:pt x="196" y="228"/>
                    </a:lnTo>
                    <a:lnTo>
                      <a:pt x="212" y="230"/>
                    </a:lnTo>
                    <a:lnTo>
                      <a:pt x="224" y="232"/>
                    </a:lnTo>
                    <a:lnTo>
                      <a:pt x="236" y="236"/>
                    </a:lnTo>
                    <a:lnTo>
                      <a:pt x="246" y="242"/>
                    </a:lnTo>
                    <a:lnTo>
                      <a:pt x="252" y="250"/>
                    </a:lnTo>
                    <a:lnTo>
                      <a:pt x="258" y="258"/>
                    </a:lnTo>
                    <a:lnTo>
                      <a:pt x="260" y="268"/>
                    </a:lnTo>
                    <a:lnTo>
                      <a:pt x="262" y="278"/>
                    </a:lnTo>
                    <a:lnTo>
                      <a:pt x="270" y="278"/>
                    </a:lnTo>
                    <a:lnTo>
                      <a:pt x="270" y="148"/>
                    </a:lnTo>
                    <a:lnTo>
                      <a:pt x="262" y="148"/>
                    </a:lnTo>
                    <a:lnTo>
                      <a:pt x="260" y="158"/>
                    </a:lnTo>
                    <a:lnTo>
                      <a:pt x="258" y="170"/>
                    </a:lnTo>
                    <a:lnTo>
                      <a:pt x="252" y="178"/>
                    </a:lnTo>
                    <a:lnTo>
                      <a:pt x="246" y="186"/>
                    </a:lnTo>
                    <a:lnTo>
                      <a:pt x="236" y="192"/>
                    </a:lnTo>
                    <a:lnTo>
                      <a:pt x="224" y="198"/>
                    </a:lnTo>
                    <a:lnTo>
                      <a:pt x="212" y="200"/>
                    </a:lnTo>
                    <a:lnTo>
                      <a:pt x="196" y="202"/>
                    </a:lnTo>
                    <a:lnTo>
                      <a:pt x="116" y="202"/>
                    </a:lnTo>
                    <a:lnTo>
                      <a:pt x="116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3" name="Freeform 10"/>
              <p:cNvSpPr>
                <a:spLocks noEditPoints="1"/>
              </p:cNvSpPr>
              <p:nvPr/>
            </p:nvSpPr>
            <p:spPr bwMode="auto">
              <a:xfrm>
                <a:off x="1385" y="1574"/>
                <a:ext cx="364" cy="448"/>
              </a:xfrm>
              <a:custGeom>
                <a:avLst/>
                <a:gdLst>
                  <a:gd name="T0" fmla="*/ 224 w 364"/>
                  <a:gd name="T1" fmla="*/ 232 h 448"/>
                  <a:gd name="T2" fmla="*/ 226 w 364"/>
                  <a:gd name="T3" fmla="*/ 352 h 448"/>
                  <a:gd name="T4" fmla="*/ 212 w 364"/>
                  <a:gd name="T5" fmla="*/ 372 h 448"/>
                  <a:gd name="T6" fmla="*/ 174 w 364"/>
                  <a:gd name="T7" fmla="*/ 396 h 448"/>
                  <a:gd name="T8" fmla="*/ 140 w 364"/>
                  <a:gd name="T9" fmla="*/ 402 h 448"/>
                  <a:gd name="T10" fmla="*/ 102 w 364"/>
                  <a:gd name="T11" fmla="*/ 394 h 448"/>
                  <a:gd name="T12" fmla="*/ 74 w 364"/>
                  <a:gd name="T13" fmla="*/ 366 h 448"/>
                  <a:gd name="T14" fmla="*/ 68 w 364"/>
                  <a:gd name="T15" fmla="*/ 340 h 448"/>
                  <a:gd name="T16" fmla="*/ 74 w 364"/>
                  <a:gd name="T17" fmla="*/ 298 h 448"/>
                  <a:gd name="T18" fmla="*/ 104 w 364"/>
                  <a:gd name="T19" fmla="*/ 266 h 448"/>
                  <a:gd name="T20" fmla="*/ 222 w 364"/>
                  <a:gd name="T21" fmla="*/ 230 h 448"/>
                  <a:gd name="T22" fmla="*/ 12 w 364"/>
                  <a:gd name="T23" fmla="*/ 112 h 448"/>
                  <a:gd name="T24" fmla="*/ 16 w 364"/>
                  <a:gd name="T25" fmla="*/ 116 h 448"/>
                  <a:gd name="T26" fmla="*/ 24 w 364"/>
                  <a:gd name="T27" fmla="*/ 104 h 448"/>
                  <a:gd name="T28" fmla="*/ 62 w 364"/>
                  <a:gd name="T29" fmla="*/ 72 h 448"/>
                  <a:gd name="T30" fmla="*/ 108 w 364"/>
                  <a:gd name="T31" fmla="*/ 54 h 448"/>
                  <a:gd name="T32" fmla="*/ 140 w 364"/>
                  <a:gd name="T33" fmla="*/ 52 h 448"/>
                  <a:gd name="T34" fmla="*/ 196 w 364"/>
                  <a:gd name="T35" fmla="*/ 68 h 448"/>
                  <a:gd name="T36" fmla="*/ 220 w 364"/>
                  <a:gd name="T37" fmla="*/ 108 h 448"/>
                  <a:gd name="T38" fmla="*/ 224 w 364"/>
                  <a:gd name="T39" fmla="*/ 140 h 448"/>
                  <a:gd name="T40" fmla="*/ 98 w 364"/>
                  <a:gd name="T41" fmla="*/ 238 h 448"/>
                  <a:gd name="T42" fmla="*/ 46 w 364"/>
                  <a:gd name="T43" fmla="*/ 264 h 448"/>
                  <a:gd name="T44" fmla="*/ 18 w 364"/>
                  <a:gd name="T45" fmla="*/ 290 h 448"/>
                  <a:gd name="T46" fmla="*/ 2 w 364"/>
                  <a:gd name="T47" fmla="*/ 328 h 448"/>
                  <a:gd name="T48" fmla="*/ 0 w 364"/>
                  <a:gd name="T49" fmla="*/ 362 h 448"/>
                  <a:gd name="T50" fmla="*/ 14 w 364"/>
                  <a:gd name="T51" fmla="*/ 406 h 448"/>
                  <a:gd name="T52" fmla="*/ 54 w 364"/>
                  <a:gd name="T53" fmla="*/ 440 h 448"/>
                  <a:gd name="T54" fmla="*/ 94 w 364"/>
                  <a:gd name="T55" fmla="*/ 446 h 448"/>
                  <a:gd name="T56" fmla="*/ 144 w 364"/>
                  <a:gd name="T57" fmla="*/ 438 h 448"/>
                  <a:gd name="T58" fmla="*/ 192 w 364"/>
                  <a:gd name="T59" fmla="*/ 412 h 448"/>
                  <a:gd name="T60" fmla="*/ 226 w 364"/>
                  <a:gd name="T61" fmla="*/ 396 h 448"/>
                  <a:gd name="T62" fmla="*/ 244 w 364"/>
                  <a:gd name="T63" fmla="*/ 428 h 448"/>
                  <a:gd name="T64" fmla="*/ 272 w 364"/>
                  <a:gd name="T65" fmla="*/ 446 h 448"/>
                  <a:gd name="T66" fmla="*/ 292 w 364"/>
                  <a:gd name="T67" fmla="*/ 448 h 448"/>
                  <a:gd name="T68" fmla="*/ 334 w 364"/>
                  <a:gd name="T69" fmla="*/ 440 h 448"/>
                  <a:gd name="T70" fmla="*/ 356 w 364"/>
                  <a:gd name="T71" fmla="*/ 420 h 448"/>
                  <a:gd name="T72" fmla="*/ 364 w 364"/>
                  <a:gd name="T73" fmla="*/ 406 h 448"/>
                  <a:gd name="T74" fmla="*/ 358 w 364"/>
                  <a:gd name="T75" fmla="*/ 406 h 448"/>
                  <a:gd name="T76" fmla="*/ 326 w 364"/>
                  <a:gd name="T77" fmla="*/ 412 h 448"/>
                  <a:gd name="T78" fmla="*/ 298 w 364"/>
                  <a:gd name="T79" fmla="*/ 390 h 448"/>
                  <a:gd name="T80" fmla="*/ 288 w 364"/>
                  <a:gd name="T81" fmla="*/ 118 h 448"/>
                  <a:gd name="T82" fmla="*/ 286 w 364"/>
                  <a:gd name="T83" fmla="*/ 92 h 448"/>
                  <a:gd name="T84" fmla="*/ 268 w 364"/>
                  <a:gd name="T85" fmla="*/ 44 h 448"/>
                  <a:gd name="T86" fmla="*/ 240 w 364"/>
                  <a:gd name="T87" fmla="*/ 18 h 448"/>
                  <a:gd name="T88" fmla="*/ 192 w 364"/>
                  <a:gd name="T89" fmla="*/ 2 h 448"/>
                  <a:gd name="T90" fmla="*/ 148 w 364"/>
                  <a:gd name="T91" fmla="*/ 0 h 448"/>
                  <a:gd name="T92" fmla="*/ 90 w 364"/>
                  <a:gd name="T93" fmla="*/ 14 h 448"/>
                  <a:gd name="T94" fmla="*/ 52 w 364"/>
                  <a:gd name="T95" fmla="*/ 42 h 448"/>
                  <a:gd name="T96" fmla="*/ 18 w 364"/>
                  <a:gd name="T97" fmla="*/ 92 h 448"/>
                  <a:gd name="T98" fmla="*/ 12 w 364"/>
                  <a:gd name="T99" fmla="*/ 112 h 44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4"/>
                  <a:gd name="T151" fmla="*/ 0 h 448"/>
                  <a:gd name="T152" fmla="*/ 364 w 364"/>
                  <a:gd name="T153" fmla="*/ 448 h 44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4" h="448">
                    <a:moveTo>
                      <a:pt x="222" y="230"/>
                    </a:moveTo>
                    <a:lnTo>
                      <a:pt x="222" y="230"/>
                    </a:lnTo>
                    <a:lnTo>
                      <a:pt x="224" y="232"/>
                    </a:lnTo>
                    <a:lnTo>
                      <a:pt x="226" y="352"/>
                    </a:lnTo>
                    <a:lnTo>
                      <a:pt x="224" y="356"/>
                    </a:lnTo>
                    <a:lnTo>
                      <a:pt x="218" y="362"/>
                    </a:lnTo>
                    <a:lnTo>
                      <a:pt x="212" y="372"/>
                    </a:lnTo>
                    <a:lnTo>
                      <a:pt x="200" y="380"/>
                    </a:lnTo>
                    <a:lnTo>
                      <a:pt x="188" y="388"/>
                    </a:lnTo>
                    <a:lnTo>
                      <a:pt x="174" y="396"/>
                    </a:lnTo>
                    <a:lnTo>
                      <a:pt x="158" y="400"/>
                    </a:lnTo>
                    <a:lnTo>
                      <a:pt x="140" y="402"/>
                    </a:lnTo>
                    <a:lnTo>
                      <a:pt x="126" y="402"/>
                    </a:lnTo>
                    <a:lnTo>
                      <a:pt x="114" y="398"/>
                    </a:lnTo>
                    <a:lnTo>
                      <a:pt x="102" y="394"/>
                    </a:lnTo>
                    <a:lnTo>
                      <a:pt x="90" y="386"/>
                    </a:lnTo>
                    <a:lnTo>
                      <a:pt x="80" y="378"/>
                    </a:lnTo>
                    <a:lnTo>
                      <a:pt x="74" y="366"/>
                    </a:lnTo>
                    <a:lnTo>
                      <a:pt x="68" y="354"/>
                    </a:lnTo>
                    <a:lnTo>
                      <a:pt x="68" y="340"/>
                    </a:lnTo>
                    <a:lnTo>
                      <a:pt x="68" y="324"/>
                    </a:lnTo>
                    <a:lnTo>
                      <a:pt x="70" y="312"/>
                    </a:lnTo>
                    <a:lnTo>
                      <a:pt x="74" y="298"/>
                    </a:lnTo>
                    <a:lnTo>
                      <a:pt x="82" y="288"/>
                    </a:lnTo>
                    <a:lnTo>
                      <a:pt x="92" y="276"/>
                    </a:lnTo>
                    <a:lnTo>
                      <a:pt x="104" y="266"/>
                    </a:lnTo>
                    <a:lnTo>
                      <a:pt x="120" y="258"/>
                    </a:lnTo>
                    <a:lnTo>
                      <a:pt x="140" y="252"/>
                    </a:lnTo>
                    <a:lnTo>
                      <a:pt x="222" y="230"/>
                    </a:lnTo>
                    <a:close/>
                    <a:moveTo>
                      <a:pt x="12" y="112"/>
                    </a:moveTo>
                    <a:lnTo>
                      <a:pt x="12" y="112"/>
                    </a:lnTo>
                    <a:lnTo>
                      <a:pt x="12" y="114"/>
                    </a:lnTo>
                    <a:lnTo>
                      <a:pt x="14" y="116"/>
                    </a:lnTo>
                    <a:lnTo>
                      <a:pt x="16" y="116"/>
                    </a:lnTo>
                    <a:lnTo>
                      <a:pt x="18" y="114"/>
                    </a:lnTo>
                    <a:lnTo>
                      <a:pt x="24" y="104"/>
                    </a:lnTo>
                    <a:lnTo>
                      <a:pt x="32" y="94"/>
                    </a:lnTo>
                    <a:lnTo>
                      <a:pt x="44" y="84"/>
                    </a:lnTo>
                    <a:lnTo>
                      <a:pt x="62" y="72"/>
                    </a:lnTo>
                    <a:lnTo>
                      <a:pt x="82" y="62"/>
                    </a:lnTo>
                    <a:lnTo>
                      <a:pt x="96" y="58"/>
                    </a:lnTo>
                    <a:lnTo>
                      <a:pt x="108" y="54"/>
                    </a:lnTo>
                    <a:lnTo>
                      <a:pt x="124" y="52"/>
                    </a:lnTo>
                    <a:lnTo>
                      <a:pt x="140" y="52"/>
                    </a:lnTo>
                    <a:lnTo>
                      <a:pt x="162" y="54"/>
                    </a:lnTo>
                    <a:lnTo>
                      <a:pt x="182" y="60"/>
                    </a:lnTo>
                    <a:lnTo>
                      <a:pt x="196" y="68"/>
                    </a:lnTo>
                    <a:lnTo>
                      <a:pt x="206" y="80"/>
                    </a:lnTo>
                    <a:lnTo>
                      <a:pt x="214" y="92"/>
                    </a:lnTo>
                    <a:lnTo>
                      <a:pt x="220" y="108"/>
                    </a:lnTo>
                    <a:lnTo>
                      <a:pt x="222" y="124"/>
                    </a:lnTo>
                    <a:lnTo>
                      <a:pt x="224" y="140"/>
                    </a:lnTo>
                    <a:lnTo>
                      <a:pt x="224" y="204"/>
                    </a:lnTo>
                    <a:lnTo>
                      <a:pt x="98" y="238"/>
                    </a:lnTo>
                    <a:lnTo>
                      <a:pt x="82" y="244"/>
                    </a:lnTo>
                    <a:lnTo>
                      <a:pt x="64" y="252"/>
                    </a:lnTo>
                    <a:lnTo>
                      <a:pt x="46" y="264"/>
                    </a:lnTo>
                    <a:lnTo>
                      <a:pt x="36" y="270"/>
                    </a:lnTo>
                    <a:lnTo>
                      <a:pt x="28" y="280"/>
                    </a:lnTo>
                    <a:lnTo>
                      <a:pt x="18" y="290"/>
                    </a:lnTo>
                    <a:lnTo>
                      <a:pt x="12" y="300"/>
                    </a:lnTo>
                    <a:lnTo>
                      <a:pt x="6" y="314"/>
                    </a:lnTo>
                    <a:lnTo>
                      <a:pt x="2" y="328"/>
                    </a:lnTo>
                    <a:lnTo>
                      <a:pt x="0" y="344"/>
                    </a:lnTo>
                    <a:lnTo>
                      <a:pt x="0" y="362"/>
                    </a:lnTo>
                    <a:lnTo>
                      <a:pt x="2" y="376"/>
                    </a:lnTo>
                    <a:lnTo>
                      <a:pt x="6" y="392"/>
                    </a:lnTo>
                    <a:lnTo>
                      <a:pt x="14" y="406"/>
                    </a:lnTo>
                    <a:lnTo>
                      <a:pt x="24" y="420"/>
                    </a:lnTo>
                    <a:lnTo>
                      <a:pt x="38" y="430"/>
                    </a:lnTo>
                    <a:lnTo>
                      <a:pt x="54" y="440"/>
                    </a:lnTo>
                    <a:lnTo>
                      <a:pt x="72" y="444"/>
                    </a:lnTo>
                    <a:lnTo>
                      <a:pt x="94" y="446"/>
                    </a:lnTo>
                    <a:lnTo>
                      <a:pt x="110" y="446"/>
                    </a:lnTo>
                    <a:lnTo>
                      <a:pt x="128" y="442"/>
                    </a:lnTo>
                    <a:lnTo>
                      <a:pt x="144" y="438"/>
                    </a:lnTo>
                    <a:lnTo>
                      <a:pt x="160" y="430"/>
                    </a:lnTo>
                    <a:lnTo>
                      <a:pt x="176" y="422"/>
                    </a:lnTo>
                    <a:lnTo>
                      <a:pt x="192" y="412"/>
                    </a:lnTo>
                    <a:lnTo>
                      <a:pt x="224" y="384"/>
                    </a:lnTo>
                    <a:lnTo>
                      <a:pt x="226" y="396"/>
                    </a:lnTo>
                    <a:lnTo>
                      <a:pt x="230" y="406"/>
                    </a:lnTo>
                    <a:lnTo>
                      <a:pt x="234" y="418"/>
                    </a:lnTo>
                    <a:lnTo>
                      <a:pt x="244" y="428"/>
                    </a:lnTo>
                    <a:lnTo>
                      <a:pt x="256" y="438"/>
                    </a:lnTo>
                    <a:lnTo>
                      <a:pt x="262" y="442"/>
                    </a:lnTo>
                    <a:lnTo>
                      <a:pt x="272" y="446"/>
                    </a:lnTo>
                    <a:lnTo>
                      <a:pt x="282" y="448"/>
                    </a:lnTo>
                    <a:lnTo>
                      <a:pt x="292" y="448"/>
                    </a:lnTo>
                    <a:lnTo>
                      <a:pt x="314" y="446"/>
                    </a:lnTo>
                    <a:lnTo>
                      <a:pt x="324" y="444"/>
                    </a:lnTo>
                    <a:lnTo>
                      <a:pt x="334" y="440"/>
                    </a:lnTo>
                    <a:lnTo>
                      <a:pt x="342" y="434"/>
                    </a:lnTo>
                    <a:lnTo>
                      <a:pt x="350" y="428"/>
                    </a:lnTo>
                    <a:lnTo>
                      <a:pt x="356" y="420"/>
                    </a:lnTo>
                    <a:lnTo>
                      <a:pt x="362" y="410"/>
                    </a:lnTo>
                    <a:lnTo>
                      <a:pt x="364" y="406"/>
                    </a:lnTo>
                    <a:lnTo>
                      <a:pt x="362" y="406"/>
                    </a:lnTo>
                    <a:lnTo>
                      <a:pt x="358" y="406"/>
                    </a:lnTo>
                    <a:lnTo>
                      <a:pt x="348" y="410"/>
                    </a:lnTo>
                    <a:lnTo>
                      <a:pt x="338" y="412"/>
                    </a:lnTo>
                    <a:lnTo>
                      <a:pt x="326" y="412"/>
                    </a:lnTo>
                    <a:lnTo>
                      <a:pt x="316" y="408"/>
                    </a:lnTo>
                    <a:lnTo>
                      <a:pt x="306" y="402"/>
                    </a:lnTo>
                    <a:lnTo>
                      <a:pt x="298" y="390"/>
                    </a:lnTo>
                    <a:lnTo>
                      <a:pt x="294" y="376"/>
                    </a:lnTo>
                    <a:lnTo>
                      <a:pt x="292" y="358"/>
                    </a:lnTo>
                    <a:lnTo>
                      <a:pt x="288" y="118"/>
                    </a:lnTo>
                    <a:lnTo>
                      <a:pt x="288" y="108"/>
                    </a:lnTo>
                    <a:lnTo>
                      <a:pt x="286" y="92"/>
                    </a:lnTo>
                    <a:lnTo>
                      <a:pt x="282" y="74"/>
                    </a:lnTo>
                    <a:lnTo>
                      <a:pt x="274" y="54"/>
                    </a:lnTo>
                    <a:lnTo>
                      <a:pt x="268" y="44"/>
                    </a:lnTo>
                    <a:lnTo>
                      <a:pt x="260" y="34"/>
                    </a:lnTo>
                    <a:lnTo>
                      <a:pt x="250" y="26"/>
                    </a:lnTo>
                    <a:lnTo>
                      <a:pt x="240" y="18"/>
                    </a:lnTo>
                    <a:lnTo>
                      <a:pt x="226" y="12"/>
                    </a:lnTo>
                    <a:lnTo>
                      <a:pt x="210" y="6"/>
                    </a:lnTo>
                    <a:lnTo>
                      <a:pt x="192" y="2"/>
                    </a:lnTo>
                    <a:lnTo>
                      <a:pt x="172" y="0"/>
                    </a:lnTo>
                    <a:lnTo>
                      <a:pt x="148" y="0"/>
                    </a:lnTo>
                    <a:lnTo>
                      <a:pt x="126" y="2"/>
                    </a:lnTo>
                    <a:lnTo>
                      <a:pt x="108" y="8"/>
                    </a:lnTo>
                    <a:lnTo>
                      <a:pt x="90" y="14"/>
                    </a:lnTo>
                    <a:lnTo>
                      <a:pt x="76" y="22"/>
                    </a:lnTo>
                    <a:lnTo>
                      <a:pt x="62" y="32"/>
                    </a:lnTo>
                    <a:lnTo>
                      <a:pt x="52" y="42"/>
                    </a:lnTo>
                    <a:lnTo>
                      <a:pt x="42" y="54"/>
                    </a:lnTo>
                    <a:lnTo>
                      <a:pt x="28" y="74"/>
                    </a:lnTo>
                    <a:lnTo>
                      <a:pt x="18" y="92"/>
                    </a:lnTo>
                    <a:lnTo>
                      <a:pt x="14" y="106"/>
                    </a:lnTo>
                    <a:lnTo>
                      <a:pt x="12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4" name="Freeform 11"/>
              <p:cNvSpPr>
                <a:spLocks noEditPoints="1"/>
              </p:cNvSpPr>
              <p:nvPr/>
            </p:nvSpPr>
            <p:spPr bwMode="auto">
              <a:xfrm>
                <a:off x="2315" y="1574"/>
                <a:ext cx="364" cy="448"/>
              </a:xfrm>
              <a:custGeom>
                <a:avLst/>
                <a:gdLst>
                  <a:gd name="T0" fmla="*/ 224 w 364"/>
                  <a:gd name="T1" fmla="*/ 232 h 448"/>
                  <a:gd name="T2" fmla="*/ 226 w 364"/>
                  <a:gd name="T3" fmla="*/ 352 h 448"/>
                  <a:gd name="T4" fmla="*/ 212 w 364"/>
                  <a:gd name="T5" fmla="*/ 372 h 448"/>
                  <a:gd name="T6" fmla="*/ 174 w 364"/>
                  <a:gd name="T7" fmla="*/ 396 h 448"/>
                  <a:gd name="T8" fmla="*/ 140 w 364"/>
                  <a:gd name="T9" fmla="*/ 402 h 448"/>
                  <a:gd name="T10" fmla="*/ 102 w 364"/>
                  <a:gd name="T11" fmla="*/ 394 h 448"/>
                  <a:gd name="T12" fmla="*/ 74 w 364"/>
                  <a:gd name="T13" fmla="*/ 366 h 448"/>
                  <a:gd name="T14" fmla="*/ 68 w 364"/>
                  <a:gd name="T15" fmla="*/ 340 h 448"/>
                  <a:gd name="T16" fmla="*/ 76 w 364"/>
                  <a:gd name="T17" fmla="*/ 298 h 448"/>
                  <a:gd name="T18" fmla="*/ 104 w 364"/>
                  <a:gd name="T19" fmla="*/ 266 h 448"/>
                  <a:gd name="T20" fmla="*/ 222 w 364"/>
                  <a:gd name="T21" fmla="*/ 230 h 448"/>
                  <a:gd name="T22" fmla="*/ 14 w 364"/>
                  <a:gd name="T23" fmla="*/ 112 h 448"/>
                  <a:gd name="T24" fmla="*/ 16 w 364"/>
                  <a:gd name="T25" fmla="*/ 116 h 448"/>
                  <a:gd name="T26" fmla="*/ 24 w 364"/>
                  <a:gd name="T27" fmla="*/ 104 h 448"/>
                  <a:gd name="T28" fmla="*/ 62 w 364"/>
                  <a:gd name="T29" fmla="*/ 72 h 448"/>
                  <a:gd name="T30" fmla="*/ 110 w 364"/>
                  <a:gd name="T31" fmla="*/ 54 h 448"/>
                  <a:gd name="T32" fmla="*/ 142 w 364"/>
                  <a:gd name="T33" fmla="*/ 52 h 448"/>
                  <a:gd name="T34" fmla="*/ 196 w 364"/>
                  <a:gd name="T35" fmla="*/ 68 h 448"/>
                  <a:gd name="T36" fmla="*/ 220 w 364"/>
                  <a:gd name="T37" fmla="*/ 108 h 448"/>
                  <a:gd name="T38" fmla="*/ 224 w 364"/>
                  <a:gd name="T39" fmla="*/ 140 h 448"/>
                  <a:gd name="T40" fmla="*/ 100 w 364"/>
                  <a:gd name="T41" fmla="*/ 238 h 448"/>
                  <a:gd name="T42" fmla="*/ 46 w 364"/>
                  <a:gd name="T43" fmla="*/ 264 h 448"/>
                  <a:gd name="T44" fmla="*/ 20 w 364"/>
                  <a:gd name="T45" fmla="*/ 290 h 448"/>
                  <a:gd name="T46" fmla="*/ 2 w 364"/>
                  <a:gd name="T47" fmla="*/ 328 h 448"/>
                  <a:gd name="T48" fmla="*/ 0 w 364"/>
                  <a:gd name="T49" fmla="*/ 362 h 448"/>
                  <a:gd name="T50" fmla="*/ 14 w 364"/>
                  <a:gd name="T51" fmla="*/ 406 h 448"/>
                  <a:gd name="T52" fmla="*/ 54 w 364"/>
                  <a:gd name="T53" fmla="*/ 440 h 448"/>
                  <a:gd name="T54" fmla="*/ 94 w 364"/>
                  <a:gd name="T55" fmla="*/ 446 h 448"/>
                  <a:gd name="T56" fmla="*/ 144 w 364"/>
                  <a:gd name="T57" fmla="*/ 438 h 448"/>
                  <a:gd name="T58" fmla="*/ 192 w 364"/>
                  <a:gd name="T59" fmla="*/ 412 h 448"/>
                  <a:gd name="T60" fmla="*/ 226 w 364"/>
                  <a:gd name="T61" fmla="*/ 396 h 448"/>
                  <a:gd name="T62" fmla="*/ 244 w 364"/>
                  <a:gd name="T63" fmla="*/ 428 h 448"/>
                  <a:gd name="T64" fmla="*/ 272 w 364"/>
                  <a:gd name="T65" fmla="*/ 446 h 448"/>
                  <a:gd name="T66" fmla="*/ 294 w 364"/>
                  <a:gd name="T67" fmla="*/ 448 h 448"/>
                  <a:gd name="T68" fmla="*/ 334 w 364"/>
                  <a:gd name="T69" fmla="*/ 440 h 448"/>
                  <a:gd name="T70" fmla="*/ 358 w 364"/>
                  <a:gd name="T71" fmla="*/ 420 h 448"/>
                  <a:gd name="T72" fmla="*/ 364 w 364"/>
                  <a:gd name="T73" fmla="*/ 406 h 448"/>
                  <a:gd name="T74" fmla="*/ 360 w 364"/>
                  <a:gd name="T75" fmla="*/ 406 h 448"/>
                  <a:gd name="T76" fmla="*/ 326 w 364"/>
                  <a:gd name="T77" fmla="*/ 412 h 448"/>
                  <a:gd name="T78" fmla="*/ 300 w 364"/>
                  <a:gd name="T79" fmla="*/ 390 h 448"/>
                  <a:gd name="T80" fmla="*/ 290 w 364"/>
                  <a:gd name="T81" fmla="*/ 118 h 448"/>
                  <a:gd name="T82" fmla="*/ 288 w 364"/>
                  <a:gd name="T83" fmla="*/ 92 h 448"/>
                  <a:gd name="T84" fmla="*/ 270 w 364"/>
                  <a:gd name="T85" fmla="*/ 44 h 448"/>
                  <a:gd name="T86" fmla="*/ 240 w 364"/>
                  <a:gd name="T87" fmla="*/ 18 h 448"/>
                  <a:gd name="T88" fmla="*/ 192 w 364"/>
                  <a:gd name="T89" fmla="*/ 2 h 448"/>
                  <a:gd name="T90" fmla="*/ 148 w 364"/>
                  <a:gd name="T91" fmla="*/ 0 h 448"/>
                  <a:gd name="T92" fmla="*/ 92 w 364"/>
                  <a:gd name="T93" fmla="*/ 14 h 448"/>
                  <a:gd name="T94" fmla="*/ 52 w 364"/>
                  <a:gd name="T95" fmla="*/ 42 h 448"/>
                  <a:gd name="T96" fmla="*/ 20 w 364"/>
                  <a:gd name="T97" fmla="*/ 92 h 448"/>
                  <a:gd name="T98" fmla="*/ 14 w 364"/>
                  <a:gd name="T99" fmla="*/ 112 h 44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4"/>
                  <a:gd name="T151" fmla="*/ 0 h 448"/>
                  <a:gd name="T152" fmla="*/ 364 w 364"/>
                  <a:gd name="T153" fmla="*/ 448 h 44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4" h="448">
                    <a:moveTo>
                      <a:pt x="222" y="230"/>
                    </a:moveTo>
                    <a:lnTo>
                      <a:pt x="222" y="230"/>
                    </a:lnTo>
                    <a:lnTo>
                      <a:pt x="224" y="232"/>
                    </a:lnTo>
                    <a:lnTo>
                      <a:pt x="226" y="352"/>
                    </a:lnTo>
                    <a:lnTo>
                      <a:pt x="224" y="356"/>
                    </a:lnTo>
                    <a:lnTo>
                      <a:pt x="220" y="362"/>
                    </a:lnTo>
                    <a:lnTo>
                      <a:pt x="212" y="372"/>
                    </a:lnTo>
                    <a:lnTo>
                      <a:pt x="202" y="380"/>
                    </a:lnTo>
                    <a:lnTo>
                      <a:pt x="188" y="388"/>
                    </a:lnTo>
                    <a:lnTo>
                      <a:pt x="174" y="396"/>
                    </a:lnTo>
                    <a:lnTo>
                      <a:pt x="158" y="400"/>
                    </a:lnTo>
                    <a:lnTo>
                      <a:pt x="140" y="402"/>
                    </a:lnTo>
                    <a:lnTo>
                      <a:pt x="128" y="402"/>
                    </a:lnTo>
                    <a:lnTo>
                      <a:pt x="114" y="398"/>
                    </a:lnTo>
                    <a:lnTo>
                      <a:pt x="102" y="394"/>
                    </a:lnTo>
                    <a:lnTo>
                      <a:pt x="92" y="386"/>
                    </a:lnTo>
                    <a:lnTo>
                      <a:pt x="82" y="378"/>
                    </a:lnTo>
                    <a:lnTo>
                      <a:pt x="74" y="366"/>
                    </a:lnTo>
                    <a:lnTo>
                      <a:pt x="70" y="354"/>
                    </a:lnTo>
                    <a:lnTo>
                      <a:pt x="68" y="340"/>
                    </a:lnTo>
                    <a:lnTo>
                      <a:pt x="68" y="324"/>
                    </a:lnTo>
                    <a:lnTo>
                      <a:pt x="72" y="312"/>
                    </a:lnTo>
                    <a:lnTo>
                      <a:pt x="76" y="298"/>
                    </a:lnTo>
                    <a:lnTo>
                      <a:pt x="82" y="288"/>
                    </a:lnTo>
                    <a:lnTo>
                      <a:pt x="92" y="276"/>
                    </a:lnTo>
                    <a:lnTo>
                      <a:pt x="104" y="266"/>
                    </a:lnTo>
                    <a:lnTo>
                      <a:pt x="120" y="258"/>
                    </a:lnTo>
                    <a:lnTo>
                      <a:pt x="140" y="252"/>
                    </a:lnTo>
                    <a:lnTo>
                      <a:pt x="222" y="230"/>
                    </a:lnTo>
                    <a:close/>
                    <a:moveTo>
                      <a:pt x="14" y="112"/>
                    </a:moveTo>
                    <a:lnTo>
                      <a:pt x="14" y="112"/>
                    </a:lnTo>
                    <a:lnTo>
                      <a:pt x="14" y="114"/>
                    </a:lnTo>
                    <a:lnTo>
                      <a:pt x="14" y="116"/>
                    </a:lnTo>
                    <a:lnTo>
                      <a:pt x="16" y="116"/>
                    </a:lnTo>
                    <a:lnTo>
                      <a:pt x="18" y="114"/>
                    </a:lnTo>
                    <a:lnTo>
                      <a:pt x="24" y="104"/>
                    </a:lnTo>
                    <a:lnTo>
                      <a:pt x="34" y="94"/>
                    </a:lnTo>
                    <a:lnTo>
                      <a:pt x="46" y="84"/>
                    </a:lnTo>
                    <a:lnTo>
                      <a:pt x="62" y="72"/>
                    </a:lnTo>
                    <a:lnTo>
                      <a:pt x="84" y="62"/>
                    </a:lnTo>
                    <a:lnTo>
                      <a:pt x="96" y="58"/>
                    </a:lnTo>
                    <a:lnTo>
                      <a:pt x="110" y="54"/>
                    </a:lnTo>
                    <a:lnTo>
                      <a:pt x="124" y="52"/>
                    </a:lnTo>
                    <a:lnTo>
                      <a:pt x="142" y="52"/>
                    </a:lnTo>
                    <a:lnTo>
                      <a:pt x="164" y="54"/>
                    </a:lnTo>
                    <a:lnTo>
                      <a:pt x="182" y="60"/>
                    </a:lnTo>
                    <a:lnTo>
                      <a:pt x="196" y="68"/>
                    </a:lnTo>
                    <a:lnTo>
                      <a:pt x="208" y="80"/>
                    </a:lnTo>
                    <a:lnTo>
                      <a:pt x="216" y="92"/>
                    </a:lnTo>
                    <a:lnTo>
                      <a:pt x="220" y="108"/>
                    </a:lnTo>
                    <a:lnTo>
                      <a:pt x="224" y="124"/>
                    </a:lnTo>
                    <a:lnTo>
                      <a:pt x="224" y="140"/>
                    </a:lnTo>
                    <a:lnTo>
                      <a:pt x="224" y="204"/>
                    </a:lnTo>
                    <a:lnTo>
                      <a:pt x="100" y="238"/>
                    </a:lnTo>
                    <a:lnTo>
                      <a:pt x="82" y="244"/>
                    </a:lnTo>
                    <a:lnTo>
                      <a:pt x="66" y="252"/>
                    </a:lnTo>
                    <a:lnTo>
                      <a:pt x="46" y="264"/>
                    </a:lnTo>
                    <a:lnTo>
                      <a:pt x="36" y="270"/>
                    </a:lnTo>
                    <a:lnTo>
                      <a:pt x="28" y="280"/>
                    </a:lnTo>
                    <a:lnTo>
                      <a:pt x="20" y="290"/>
                    </a:lnTo>
                    <a:lnTo>
                      <a:pt x="12" y="300"/>
                    </a:lnTo>
                    <a:lnTo>
                      <a:pt x="6" y="314"/>
                    </a:lnTo>
                    <a:lnTo>
                      <a:pt x="2" y="328"/>
                    </a:lnTo>
                    <a:lnTo>
                      <a:pt x="0" y="344"/>
                    </a:lnTo>
                    <a:lnTo>
                      <a:pt x="0" y="362"/>
                    </a:lnTo>
                    <a:lnTo>
                      <a:pt x="2" y="376"/>
                    </a:lnTo>
                    <a:lnTo>
                      <a:pt x="8" y="392"/>
                    </a:lnTo>
                    <a:lnTo>
                      <a:pt x="14" y="406"/>
                    </a:lnTo>
                    <a:lnTo>
                      <a:pt x="26" y="420"/>
                    </a:lnTo>
                    <a:lnTo>
                      <a:pt x="38" y="430"/>
                    </a:lnTo>
                    <a:lnTo>
                      <a:pt x="54" y="440"/>
                    </a:lnTo>
                    <a:lnTo>
                      <a:pt x="72" y="444"/>
                    </a:lnTo>
                    <a:lnTo>
                      <a:pt x="94" y="446"/>
                    </a:lnTo>
                    <a:lnTo>
                      <a:pt x="112" y="446"/>
                    </a:lnTo>
                    <a:lnTo>
                      <a:pt x="128" y="442"/>
                    </a:lnTo>
                    <a:lnTo>
                      <a:pt x="144" y="438"/>
                    </a:lnTo>
                    <a:lnTo>
                      <a:pt x="160" y="430"/>
                    </a:lnTo>
                    <a:lnTo>
                      <a:pt x="176" y="422"/>
                    </a:lnTo>
                    <a:lnTo>
                      <a:pt x="192" y="412"/>
                    </a:lnTo>
                    <a:lnTo>
                      <a:pt x="226" y="384"/>
                    </a:lnTo>
                    <a:lnTo>
                      <a:pt x="226" y="396"/>
                    </a:lnTo>
                    <a:lnTo>
                      <a:pt x="230" y="406"/>
                    </a:lnTo>
                    <a:lnTo>
                      <a:pt x="236" y="418"/>
                    </a:lnTo>
                    <a:lnTo>
                      <a:pt x="244" y="428"/>
                    </a:lnTo>
                    <a:lnTo>
                      <a:pt x="256" y="438"/>
                    </a:lnTo>
                    <a:lnTo>
                      <a:pt x="264" y="442"/>
                    </a:lnTo>
                    <a:lnTo>
                      <a:pt x="272" y="446"/>
                    </a:lnTo>
                    <a:lnTo>
                      <a:pt x="282" y="448"/>
                    </a:lnTo>
                    <a:lnTo>
                      <a:pt x="294" y="448"/>
                    </a:lnTo>
                    <a:lnTo>
                      <a:pt x="316" y="446"/>
                    </a:lnTo>
                    <a:lnTo>
                      <a:pt x="326" y="444"/>
                    </a:lnTo>
                    <a:lnTo>
                      <a:pt x="334" y="440"/>
                    </a:lnTo>
                    <a:lnTo>
                      <a:pt x="342" y="434"/>
                    </a:lnTo>
                    <a:lnTo>
                      <a:pt x="350" y="428"/>
                    </a:lnTo>
                    <a:lnTo>
                      <a:pt x="358" y="420"/>
                    </a:lnTo>
                    <a:lnTo>
                      <a:pt x="364" y="410"/>
                    </a:lnTo>
                    <a:lnTo>
                      <a:pt x="364" y="406"/>
                    </a:lnTo>
                    <a:lnTo>
                      <a:pt x="362" y="406"/>
                    </a:lnTo>
                    <a:lnTo>
                      <a:pt x="360" y="406"/>
                    </a:lnTo>
                    <a:lnTo>
                      <a:pt x="350" y="410"/>
                    </a:lnTo>
                    <a:lnTo>
                      <a:pt x="338" y="412"/>
                    </a:lnTo>
                    <a:lnTo>
                      <a:pt x="326" y="412"/>
                    </a:lnTo>
                    <a:lnTo>
                      <a:pt x="316" y="408"/>
                    </a:lnTo>
                    <a:lnTo>
                      <a:pt x="306" y="402"/>
                    </a:lnTo>
                    <a:lnTo>
                      <a:pt x="300" y="390"/>
                    </a:lnTo>
                    <a:lnTo>
                      <a:pt x="294" y="376"/>
                    </a:lnTo>
                    <a:lnTo>
                      <a:pt x="292" y="358"/>
                    </a:lnTo>
                    <a:lnTo>
                      <a:pt x="290" y="118"/>
                    </a:lnTo>
                    <a:lnTo>
                      <a:pt x="290" y="108"/>
                    </a:lnTo>
                    <a:lnTo>
                      <a:pt x="288" y="92"/>
                    </a:lnTo>
                    <a:lnTo>
                      <a:pt x="284" y="74"/>
                    </a:lnTo>
                    <a:lnTo>
                      <a:pt x="276" y="54"/>
                    </a:lnTo>
                    <a:lnTo>
                      <a:pt x="270" y="44"/>
                    </a:lnTo>
                    <a:lnTo>
                      <a:pt x="262" y="34"/>
                    </a:lnTo>
                    <a:lnTo>
                      <a:pt x="252" y="26"/>
                    </a:lnTo>
                    <a:lnTo>
                      <a:pt x="240" y="18"/>
                    </a:lnTo>
                    <a:lnTo>
                      <a:pt x="226" y="12"/>
                    </a:lnTo>
                    <a:lnTo>
                      <a:pt x="212" y="6"/>
                    </a:lnTo>
                    <a:lnTo>
                      <a:pt x="192" y="2"/>
                    </a:lnTo>
                    <a:lnTo>
                      <a:pt x="172" y="0"/>
                    </a:lnTo>
                    <a:lnTo>
                      <a:pt x="148" y="0"/>
                    </a:lnTo>
                    <a:lnTo>
                      <a:pt x="128" y="2"/>
                    </a:lnTo>
                    <a:lnTo>
                      <a:pt x="108" y="8"/>
                    </a:lnTo>
                    <a:lnTo>
                      <a:pt x="92" y="14"/>
                    </a:lnTo>
                    <a:lnTo>
                      <a:pt x="76" y="22"/>
                    </a:lnTo>
                    <a:lnTo>
                      <a:pt x="64" y="32"/>
                    </a:lnTo>
                    <a:lnTo>
                      <a:pt x="52" y="42"/>
                    </a:lnTo>
                    <a:lnTo>
                      <a:pt x="44" y="54"/>
                    </a:lnTo>
                    <a:lnTo>
                      <a:pt x="28" y="74"/>
                    </a:lnTo>
                    <a:lnTo>
                      <a:pt x="20" y="92"/>
                    </a:lnTo>
                    <a:lnTo>
                      <a:pt x="14" y="106"/>
                    </a:lnTo>
                    <a:lnTo>
                      <a:pt x="14" y="1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12"/>
              <p:cNvSpPr>
                <a:spLocks noEditPoints="1"/>
              </p:cNvSpPr>
              <p:nvPr/>
            </p:nvSpPr>
            <p:spPr bwMode="auto">
              <a:xfrm>
                <a:off x="2693" y="1582"/>
                <a:ext cx="434" cy="434"/>
              </a:xfrm>
              <a:custGeom>
                <a:avLst/>
                <a:gdLst>
                  <a:gd name="T0" fmla="*/ 114 w 434"/>
                  <a:gd name="T1" fmla="*/ 30 h 434"/>
                  <a:gd name="T2" fmla="*/ 118 w 434"/>
                  <a:gd name="T3" fmla="*/ 28 h 434"/>
                  <a:gd name="T4" fmla="*/ 150 w 434"/>
                  <a:gd name="T5" fmla="*/ 26 h 434"/>
                  <a:gd name="T6" fmla="*/ 208 w 434"/>
                  <a:gd name="T7" fmla="*/ 32 h 434"/>
                  <a:gd name="T8" fmla="*/ 254 w 434"/>
                  <a:gd name="T9" fmla="*/ 48 h 434"/>
                  <a:gd name="T10" fmla="*/ 292 w 434"/>
                  <a:gd name="T11" fmla="*/ 72 h 434"/>
                  <a:gd name="T12" fmla="*/ 320 w 434"/>
                  <a:gd name="T13" fmla="*/ 102 h 434"/>
                  <a:gd name="T14" fmla="*/ 340 w 434"/>
                  <a:gd name="T15" fmla="*/ 136 h 434"/>
                  <a:gd name="T16" fmla="*/ 354 w 434"/>
                  <a:gd name="T17" fmla="*/ 170 h 434"/>
                  <a:gd name="T18" fmla="*/ 360 w 434"/>
                  <a:gd name="T19" fmla="*/ 204 h 434"/>
                  <a:gd name="T20" fmla="*/ 362 w 434"/>
                  <a:gd name="T21" fmla="*/ 220 h 434"/>
                  <a:gd name="T22" fmla="*/ 358 w 434"/>
                  <a:gd name="T23" fmla="*/ 268 h 434"/>
                  <a:gd name="T24" fmla="*/ 348 w 434"/>
                  <a:gd name="T25" fmla="*/ 308 h 434"/>
                  <a:gd name="T26" fmla="*/ 332 w 434"/>
                  <a:gd name="T27" fmla="*/ 340 h 434"/>
                  <a:gd name="T28" fmla="*/ 310 w 434"/>
                  <a:gd name="T29" fmla="*/ 366 h 434"/>
                  <a:gd name="T30" fmla="*/ 286 w 434"/>
                  <a:gd name="T31" fmla="*/ 386 h 434"/>
                  <a:gd name="T32" fmla="*/ 258 w 434"/>
                  <a:gd name="T33" fmla="*/ 398 h 434"/>
                  <a:gd name="T34" fmla="*/ 226 w 434"/>
                  <a:gd name="T35" fmla="*/ 406 h 434"/>
                  <a:gd name="T36" fmla="*/ 194 w 434"/>
                  <a:gd name="T37" fmla="*/ 408 h 434"/>
                  <a:gd name="T38" fmla="*/ 172 w 434"/>
                  <a:gd name="T39" fmla="*/ 408 h 434"/>
                  <a:gd name="T40" fmla="*/ 140 w 434"/>
                  <a:gd name="T41" fmla="*/ 400 h 434"/>
                  <a:gd name="T42" fmla="*/ 122 w 434"/>
                  <a:gd name="T43" fmla="*/ 382 h 434"/>
                  <a:gd name="T44" fmla="*/ 114 w 434"/>
                  <a:gd name="T45" fmla="*/ 348 h 434"/>
                  <a:gd name="T46" fmla="*/ 114 w 434"/>
                  <a:gd name="T47" fmla="*/ 30 h 434"/>
                  <a:gd name="T48" fmla="*/ 216 w 434"/>
                  <a:gd name="T49" fmla="*/ 434 h 434"/>
                  <a:gd name="T50" fmla="*/ 234 w 434"/>
                  <a:gd name="T51" fmla="*/ 434 h 434"/>
                  <a:gd name="T52" fmla="*/ 272 w 434"/>
                  <a:gd name="T53" fmla="*/ 428 h 434"/>
                  <a:gd name="T54" fmla="*/ 308 w 434"/>
                  <a:gd name="T55" fmla="*/ 416 h 434"/>
                  <a:gd name="T56" fmla="*/ 344 w 434"/>
                  <a:gd name="T57" fmla="*/ 400 h 434"/>
                  <a:gd name="T58" fmla="*/ 374 w 434"/>
                  <a:gd name="T59" fmla="*/ 374 h 434"/>
                  <a:gd name="T60" fmla="*/ 402 w 434"/>
                  <a:gd name="T61" fmla="*/ 342 h 434"/>
                  <a:gd name="T62" fmla="*/ 420 w 434"/>
                  <a:gd name="T63" fmla="*/ 302 h 434"/>
                  <a:gd name="T64" fmla="*/ 432 w 434"/>
                  <a:gd name="T65" fmla="*/ 256 h 434"/>
                  <a:gd name="T66" fmla="*/ 434 w 434"/>
                  <a:gd name="T67" fmla="*/ 228 h 434"/>
                  <a:gd name="T68" fmla="*/ 430 w 434"/>
                  <a:gd name="T69" fmla="*/ 186 h 434"/>
                  <a:gd name="T70" fmla="*/ 420 w 434"/>
                  <a:gd name="T71" fmla="*/ 144 h 434"/>
                  <a:gd name="T72" fmla="*/ 400 w 434"/>
                  <a:gd name="T73" fmla="*/ 106 h 434"/>
                  <a:gd name="T74" fmla="*/ 372 w 434"/>
                  <a:gd name="T75" fmla="*/ 72 h 434"/>
                  <a:gd name="T76" fmla="*/ 336 w 434"/>
                  <a:gd name="T77" fmla="*/ 42 h 434"/>
                  <a:gd name="T78" fmla="*/ 288 w 434"/>
                  <a:gd name="T79" fmla="*/ 20 h 434"/>
                  <a:gd name="T80" fmla="*/ 230 w 434"/>
                  <a:gd name="T81" fmla="*/ 6 h 434"/>
                  <a:gd name="T82" fmla="*/ 162 w 434"/>
                  <a:gd name="T83" fmla="*/ 0 h 434"/>
                  <a:gd name="T84" fmla="*/ 0 w 434"/>
                  <a:gd name="T85" fmla="*/ 10 h 434"/>
                  <a:gd name="T86" fmla="*/ 8 w 434"/>
                  <a:gd name="T87" fmla="*/ 12 h 434"/>
                  <a:gd name="T88" fmla="*/ 22 w 434"/>
                  <a:gd name="T89" fmla="*/ 16 h 434"/>
                  <a:gd name="T90" fmla="*/ 36 w 434"/>
                  <a:gd name="T91" fmla="*/ 32 h 434"/>
                  <a:gd name="T92" fmla="*/ 46 w 434"/>
                  <a:gd name="T93" fmla="*/ 60 h 434"/>
                  <a:gd name="T94" fmla="*/ 48 w 434"/>
                  <a:gd name="T95" fmla="*/ 96 h 434"/>
                  <a:gd name="T96" fmla="*/ 48 w 434"/>
                  <a:gd name="T97" fmla="*/ 322 h 434"/>
                  <a:gd name="T98" fmla="*/ 46 w 434"/>
                  <a:gd name="T99" fmla="*/ 362 h 434"/>
                  <a:gd name="T100" fmla="*/ 36 w 434"/>
                  <a:gd name="T101" fmla="*/ 396 h 434"/>
                  <a:gd name="T102" fmla="*/ 22 w 434"/>
                  <a:gd name="T103" fmla="*/ 416 h 434"/>
                  <a:gd name="T104" fmla="*/ 8 w 434"/>
                  <a:gd name="T105" fmla="*/ 422 h 434"/>
                  <a:gd name="T106" fmla="*/ 0 w 434"/>
                  <a:gd name="T107" fmla="*/ 434 h 434"/>
                  <a:gd name="T108" fmla="*/ 216 w 434"/>
                  <a:gd name="T109" fmla="*/ 434 h 4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34"/>
                  <a:gd name="T166" fmla="*/ 0 h 434"/>
                  <a:gd name="T167" fmla="*/ 434 w 434"/>
                  <a:gd name="T168" fmla="*/ 434 h 43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34" h="434">
                    <a:moveTo>
                      <a:pt x="114" y="30"/>
                    </a:moveTo>
                    <a:lnTo>
                      <a:pt x="114" y="30"/>
                    </a:lnTo>
                    <a:lnTo>
                      <a:pt x="116" y="28"/>
                    </a:lnTo>
                    <a:lnTo>
                      <a:pt x="118" y="28"/>
                    </a:lnTo>
                    <a:lnTo>
                      <a:pt x="150" y="26"/>
                    </a:lnTo>
                    <a:lnTo>
                      <a:pt x="180" y="28"/>
                    </a:lnTo>
                    <a:lnTo>
                      <a:pt x="208" y="32"/>
                    </a:lnTo>
                    <a:lnTo>
                      <a:pt x="232" y="40"/>
                    </a:lnTo>
                    <a:lnTo>
                      <a:pt x="254" y="48"/>
                    </a:lnTo>
                    <a:lnTo>
                      <a:pt x="274" y="60"/>
                    </a:lnTo>
                    <a:lnTo>
                      <a:pt x="292" y="72"/>
                    </a:lnTo>
                    <a:lnTo>
                      <a:pt x="306" y="86"/>
                    </a:lnTo>
                    <a:lnTo>
                      <a:pt x="320" y="102"/>
                    </a:lnTo>
                    <a:lnTo>
                      <a:pt x="332" y="118"/>
                    </a:lnTo>
                    <a:lnTo>
                      <a:pt x="340" y="136"/>
                    </a:lnTo>
                    <a:lnTo>
                      <a:pt x="348" y="152"/>
                    </a:lnTo>
                    <a:lnTo>
                      <a:pt x="354" y="170"/>
                    </a:lnTo>
                    <a:lnTo>
                      <a:pt x="358" y="188"/>
                    </a:lnTo>
                    <a:lnTo>
                      <a:pt x="360" y="204"/>
                    </a:lnTo>
                    <a:lnTo>
                      <a:pt x="362" y="220"/>
                    </a:lnTo>
                    <a:lnTo>
                      <a:pt x="360" y="246"/>
                    </a:lnTo>
                    <a:lnTo>
                      <a:pt x="358" y="268"/>
                    </a:lnTo>
                    <a:lnTo>
                      <a:pt x="354" y="290"/>
                    </a:lnTo>
                    <a:lnTo>
                      <a:pt x="348" y="308"/>
                    </a:lnTo>
                    <a:lnTo>
                      <a:pt x="340" y="326"/>
                    </a:lnTo>
                    <a:lnTo>
                      <a:pt x="332" y="340"/>
                    </a:lnTo>
                    <a:lnTo>
                      <a:pt x="322" y="354"/>
                    </a:lnTo>
                    <a:lnTo>
                      <a:pt x="310" y="366"/>
                    </a:lnTo>
                    <a:lnTo>
                      <a:pt x="298" y="376"/>
                    </a:lnTo>
                    <a:lnTo>
                      <a:pt x="286" y="386"/>
                    </a:lnTo>
                    <a:lnTo>
                      <a:pt x="272" y="392"/>
                    </a:lnTo>
                    <a:lnTo>
                      <a:pt x="258" y="398"/>
                    </a:lnTo>
                    <a:lnTo>
                      <a:pt x="242" y="402"/>
                    </a:lnTo>
                    <a:lnTo>
                      <a:pt x="226" y="406"/>
                    </a:lnTo>
                    <a:lnTo>
                      <a:pt x="210" y="408"/>
                    </a:lnTo>
                    <a:lnTo>
                      <a:pt x="194" y="408"/>
                    </a:lnTo>
                    <a:lnTo>
                      <a:pt x="172" y="408"/>
                    </a:lnTo>
                    <a:lnTo>
                      <a:pt x="154" y="406"/>
                    </a:lnTo>
                    <a:lnTo>
                      <a:pt x="140" y="400"/>
                    </a:lnTo>
                    <a:lnTo>
                      <a:pt x="130" y="394"/>
                    </a:lnTo>
                    <a:lnTo>
                      <a:pt x="122" y="382"/>
                    </a:lnTo>
                    <a:lnTo>
                      <a:pt x="118" y="368"/>
                    </a:lnTo>
                    <a:lnTo>
                      <a:pt x="114" y="348"/>
                    </a:lnTo>
                    <a:lnTo>
                      <a:pt x="114" y="324"/>
                    </a:lnTo>
                    <a:lnTo>
                      <a:pt x="114" y="30"/>
                    </a:lnTo>
                    <a:close/>
                    <a:moveTo>
                      <a:pt x="216" y="434"/>
                    </a:moveTo>
                    <a:lnTo>
                      <a:pt x="216" y="434"/>
                    </a:lnTo>
                    <a:lnTo>
                      <a:pt x="234" y="434"/>
                    </a:lnTo>
                    <a:lnTo>
                      <a:pt x="252" y="432"/>
                    </a:lnTo>
                    <a:lnTo>
                      <a:pt x="272" y="428"/>
                    </a:lnTo>
                    <a:lnTo>
                      <a:pt x="290" y="424"/>
                    </a:lnTo>
                    <a:lnTo>
                      <a:pt x="308" y="416"/>
                    </a:lnTo>
                    <a:lnTo>
                      <a:pt x="326" y="408"/>
                    </a:lnTo>
                    <a:lnTo>
                      <a:pt x="344" y="400"/>
                    </a:lnTo>
                    <a:lnTo>
                      <a:pt x="360" y="388"/>
                    </a:lnTo>
                    <a:lnTo>
                      <a:pt x="374" y="374"/>
                    </a:lnTo>
                    <a:lnTo>
                      <a:pt x="388" y="360"/>
                    </a:lnTo>
                    <a:lnTo>
                      <a:pt x="402" y="342"/>
                    </a:lnTo>
                    <a:lnTo>
                      <a:pt x="412" y="324"/>
                    </a:lnTo>
                    <a:lnTo>
                      <a:pt x="420" y="302"/>
                    </a:lnTo>
                    <a:lnTo>
                      <a:pt x="428" y="280"/>
                    </a:lnTo>
                    <a:lnTo>
                      <a:pt x="432" y="256"/>
                    </a:lnTo>
                    <a:lnTo>
                      <a:pt x="434" y="228"/>
                    </a:lnTo>
                    <a:lnTo>
                      <a:pt x="432" y="206"/>
                    </a:lnTo>
                    <a:lnTo>
                      <a:pt x="430" y="186"/>
                    </a:lnTo>
                    <a:lnTo>
                      <a:pt x="426" y="164"/>
                    </a:lnTo>
                    <a:lnTo>
                      <a:pt x="420" y="144"/>
                    </a:lnTo>
                    <a:lnTo>
                      <a:pt x="412" y="124"/>
                    </a:lnTo>
                    <a:lnTo>
                      <a:pt x="400" y="106"/>
                    </a:lnTo>
                    <a:lnTo>
                      <a:pt x="388" y="88"/>
                    </a:lnTo>
                    <a:lnTo>
                      <a:pt x="372" y="72"/>
                    </a:lnTo>
                    <a:lnTo>
                      <a:pt x="356" y="56"/>
                    </a:lnTo>
                    <a:lnTo>
                      <a:pt x="336" y="42"/>
                    </a:lnTo>
                    <a:lnTo>
                      <a:pt x="314" y="30"/>
                    </a:lnTo>
                    <a:lnTo>
                      <a:pt x="288" y="20"/>
                    </a:lnTo>
                    <a:lnTo>
                      <a:pt x="260" y="12"/>
                    </a:lnTo>
                    <a:lnTo>
                      <a:pt x="230" y="6"/>
                    </a:lnTo>
                    <a:lnTo>
                      <a:pt x="198" y="2"/>
                    </a:lnTo>
                    <a:lnTo>
                      <a:pt x="162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8" y="12"/>
                    </a:lnTo>
                    <a:lnTo>
                      <a:pt x="16" y="14"/>
                    </a:lnTo>
                    <a:lnTo>
                      <a:pt x="22" y="16"/>
                    </a:lnTo>
                    <a:lnTo>
                      <a:pt x="28" y="22"/>
                    </a:lnTo>
                    <a:lnTo>
                      <a:pt x="36" y="32"/>
                    </a:lnTo>
                    <a:lnTo>
                      <a:pt x="42" y="46"/>
                    </a:lnTo>
                    <a:lnTo>
                      <a:pt x="46" y="60"/>
                    </a:lnTo>
                    <a:lnTo>
                      <a:pt x="48" y="74"/>
                    </a:lnTo>
                    <a:lnTo>
                      <a:pt x="48" y="96"/>
                    </a:lnTo>
                    <a:lnTo>
                      <a:pt x="48" y="322"/>
                    </a:lnTo>
                    <a:lnTo>
                      <a:pt x="48" y="346"/>
                    </a:lnTo>
                    <a:lnTo>
                      <a:pt x="46" y="362"/>
                    </a:lnTo>
                    <a:lnTo>
                      <a:pt x="42" y="380"/>
                    </a:lnTo>
                    <a:lnTo>
                      <a:pt x="36" y="396"/>
                    </a:lnTo>
                    <a:lnTo>
                      <a:pt x="28" y="410"/>
                    </a:lnTo>
                    <a:lnTo>
                      <a:pt x="22" y="416"/>
                    </a:lnTo>
                    <a:lnTo>
                      <a:pt x="16" y="420"/>
                    </a:lnTo>
                    <a:lnTo>
                      <a:pt x="8" y="422"/>
                    </a:lnTo>
                    <a:lnTo>
                      <a:pt x="0" y="422"/>
                    </a:lnTo>
                    <a:lnTo>
                      <a:pt x="0" y="434"/>
                    </a:lnTo>
                    <a:lnTo>
                      <a:pt x="216" y="4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897" name="Group 13"/>
            <p:cNvGrpSpPr>
              <a:grpSpLocks/>
            </p:cNvGrpSpPr>
            <p:nvPr/>
          </p:nvGrpSpPr>
          <p:grpSpPr bwMode="auto">
            <a:xfrm>
              <a:off x="1945" y="2152"/>
              <a:ext cx="2272" cy="208"/>
              <a:chOff x="1945" y="2152"/>
              <a:chExt cx="2272" cy="208"/>
            </a:xfrm>
          </p:grpSpPr>
          <p:sp>
            <p:nvSpPr>
              <p:cNvPr id="37898" name="Freeform 14"/>
              <p:cNvSpPr>
                <a:spLocks/>
              </p:cNvSpPr>
              <p:nvPr/>
            </p:nvSpPr>
            <p:spPr bwMode="auto">
              <a:xfrm>
                <a:off x="1945" y="2160"/>
                <a:ext cx="118" cy="152"/>
              </a:xfrm>
              <a:custGeom>
                <a:avLst/>
                <a:gdLst>
                  <a:gd name="T0" fmla="*/ 48 w 118"/>
                  <a:gd name="T1" fmla="*/ 152 h 152"/>
                  <a:gd name="T2" fmla="*/ 48 w 118"/>
                  <a:gd name="T3" fmla="*/ 88 h 152"/>
                  <a:gd name="T4" fmla="*/ 0 w 118"/>
                  <a:gd name="T5" fmla="*/ 0 h 152"/>
                  <a:gd name="T6" fmla="*/ 22 w 118"/>
                  <a:gd name="T7" fmla="*/ 0 h 152"/>
                  <a:gd name="T8" fmla="*/ 44 w 118"/>
                  <a:gd name="T9" fmla="*/ 42 h 152"/>
                  <a:gd name="T10" fmla="*/ 44 w 118"/>
                  <a:gd name="T11" fmla="*/ 42 h 152"/>
                  <a:gd name="T12" fmla="*/ 58 w 118"/>
                  <a:gd name="T13" fmla="*/ 74 h 152"/>
                  <a:gd name="T14" fmla="*/ 58 w 118"/>
                  <a:gd name="T15" fmla="*/ 74 h 152"/>
                  <a:gd name="T16" fmla="*/ 58 w 118"/>
                  <a:gd name="T17" fmla="*/ 74 h 152"/>
                  <a:gd name="T18" fmla="*/ 74 w 118"/>
                  <a:gd name="T19" fmla="*/ 42 h 152"/>
                  <a:gd name="T20" fmla="*/ 96 w 118"/>
                  <a:gd name="T21" fmla="*/ 0 h 152"/>
                  <a:gd name="T22" fmla="*/ 118 w 118"/>
                  <a:gd name="T23" fmla="*/ 0 h 152"/>
                  <a:gd name="T24" fmla="*/ 66 w 118"/>
                  <a:gd name="T25" fmla="*/ 88 h 152"/>
                  <a:gd name="T26" fmla="*/ 66 w 118"/>
                  <a:gd name="T27" fmla="*/ 152 h 152"/>
                  <a:gd name="T28" fmla="*/ 48 w 118"/>
                  <a:gd name="T29" fmla="*/ 152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8"/>
                  <a:gd name="T46" fmla="*/ 0 h 152"/>
                  <a:gd name="T47" fmla="*/ 118 w 118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8" h="152">
                    <a:moveTo>
                      <a:pt x="48" y="152"/>
                    </a:moveTo>
                    <a:lnTo>
                      <a:pt x="48" y="88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4" y="42"/>
                    </a:lnTo>
                    <a:lnTo>
                      <a:pt x="58" y="74"/>
                    </a:lnTo>
                    <a:lnTo>
                      <a:pt x="74" y="42"/>
                    </a:lnTo>
                    <a:lnTo>
                      <a:pt x="96" y="0"/>
                    </a:lnTo>
                    <a:lnTo>
                      <a:pt x="118" y="0"/>
                    </a:lnTo>
                    <a:lnTo>
                      <a:pt x="66" y="88"/>
                    </a:lnTo>
                    <a:lnTo>
                      <a:pt x="66" y="152"/>
                    </a:lnTo>
                    <a:lnTo>
                      <a:pt x="48" y="1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5"/>
              <p:cNvSpPr>
                <a:spLocks noEditPoints="1"/>
              </p:cNvSpPr>
              <p:nvPr/>
            </p:nvSpPr>
            <p:spPr bwMode="auto">
              <a:xfrm>
                <a:off x="2055" y="2200"/>
                <a:ext cx="106" cy="114"/>
              </a:xfrm>
              <a:custGeom>
                <a:avLst/>
                <a:gdLst>
                  <a:gd name="T0" fmla="*/ 52 w 106"/>
                  <a:gd name="T1" fmla="*/ 114 h 114"/>
                  <a:gd name="T2" fmla="*/ 32 w 106"/>
                  <a:gd name="T3" fmla="*/ 110 h 114"/>
                  <a:gd name="T4" fmla="*/ 16 w 106"/>
                  <a:gd name="T5" fmla="*/ 98 h 114"/>
                  <a:gd name="T6" fmla="*/ 4 w 106"/>
                  <a:gd name="T7" fmla="*/ 82 h 114"/>
                  <a:gd name="T8" fmla="*/ 0 w 106"/>
                  <a:gd name="T9" fmla="*/ 58 h 114"/>
                  <a:gd name="T10" fmla="*/ 2 w 106"/>
                  <a:gd name="T11" fmla="*/ 46 h 114"/>
                  <a:gd name="T12" fmla="*/ 10 w 106"/>
                  <a:gd name="T13" fmla="*/ 24 h 114"/>
                  <a:gd name="T14" fmla="*/ 24 w 106"/>
                  <a:gd name="T15" fmla="*/ 10 h 114"/>
                  <a:gd name="T16" fmla="*/ 42 w 106"/>
                  <a:gd name="T17" fmla="*/ 2 h 114"/>
                  <a:gd name="T18" fmla="*/ 54 w 106"/>
                  <a:gd name="T19" fmla="*/ 0 h 114"/>
                  <a:gd name="T20" fmla="*/ 76 w 106"/>
                  <a:gd name="T21" fmla="*/ 4 h 114"/>
                  <a:gd name="T22" fmla="*/ 92 w 106"/>
                  <a:gd name="T23" fmla="*/ 16 h 114"/>
                  <a:gd name="T24" fmla="*/ 102 w 106"/>
                  <a:gd name="T25" fmla="*/ 34 h 114"/>
                  <a:gd name="T26" fmla="*/ 106 w 106"/>
                  <a:gd name="T27" fmla="*/ 56 h 114"/>
                  <a:gd name="T28" fmla="*/ 104 w 106"/>
                  <a:gd name="T29" fmla="*/ 70 h 114"/>
                  <a:gd name="T30" fmla="*/ 96 w 106"/>
                  <a:gd name="T31" fmla="*/ 92 h 114"/>
                  <a:gd name="T32" fmla="*/ 80 w 106"/>
                  <a:gd name="T33" fmla="*/ 106 h 114"/>
                  <a:gd name="T34" fmla="*/ 62 w 106"/>
                  <a:gd name="T35" fmla="*/ 114 h 114"/>
                  <a:gd name="T36" fmla="*/ 52 w 106"/>
                  <a:gd name="T37" fmla="*/ 114 h 114"/>
                  <a:gd name="T38" fmla="*/ 52 w 106"/>
                  <a:gd name="T39" fmla="*/ 100 h 114"/>
                  <a:gd name="T40" fmla="*/ 66 w 106"/>
                  <a:gd name="T41" fmla="*/ 96 h 114"/>
                  <a:gd name="T42" fmla="*/ 76 w 106"/>
                  <a:gd name="T43" fmla="*/ 88 h 114"/>
                  <a:gd name="T44" fmla="*/ 84 w 106"/>
                  <a:gd name="T45" fmla="*/ 74 h 114"/>
                  <a:gd name="T46" fmla="*/ 86 w 106"/>
                  <a:gd name="T47" fmla="*/ 56 h 114"/>
                  <a:gd name="T48" fmla="*/ 84 w 106"/>
                  <a:gd name="T49" fmla="*/ 42 h 114"/>
                  <a:gd name="T50" fmla="*/ 78 w 106"/>
                  <a:gd name="T51" fmla="*/ 30 h 114"/>
                  <a:gd name="T52" fmla="*/ 68 w 106"/>
                  <a:gd name="T53" fmla="*/ 20 h 114"/>
                  <a:gd name="T54" fmla="*/ 54 w 106"/>
                  <a:gd name="T55" fmla="*/ 16 h 114"/>
                  <a:gd name="T56" fmla="*/ 46 w 106"/>
                  <a:gd name="T57" fmla="*/ 16 h 114"/>
                  <a:gd name="T58" fmla="*/ 32 w 106"/>
                  <a:gd name="T59" fmla="*/ 24 h 114"/>
                  <a:gd name="T60" fmla="*/ 24 w 106"/>
                  <a:gd name="T61" fmla="*/ 36 h 114"/>
                  <a:gd name="T62" fmla="*/ 20 w 106"/>
                  <a:gd name="T63" fmla="*/ 58 h 114"/>
                  <a:gd name="T64" fmla="*/ 20 w 106"/>
                  <a:gd name="T65" fmla="*/ 66 h 114"/>
                  <a:gd name="T66" fmla="*/ 26 w 106"/>
                  <a:gd name="T67" fmla="*/ 82 h 114"/>
                  <a:gd name="T68" fmla="*/ 34 w 106"/>
                  <a:gd name="T69" fmla="*/ 92 h 114"/>
                  <a:gd name="T70" fmla="*/ 46 w 106"/>
                  <a:gd name="T71" fmla="*/ 98 h 114"/>
                  <a:gd name="T72" fmla="*/ 52 w 106"/>
                  <a:gd name="T73" fmla="*/ 100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6"/>
                  <a:gd name="T112" fmla="*/ 0 h 114"/>
                  <a:gd name="T113" fmla="*/ 106 w 106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6" h="114">
                    <a:moveTo>
                      <a:pt x="52" y="114"/>
                    </a:moveTo>
                    <a:lnTo>
                      <a:pt x="52" y="114"/>
                    </a:lnTo>
                    <a:lnTo>
                      <a:pt x="42" y="112"/>
                    </a:lnTo>
                    <a:lnTo>
                      <a:pt x="32" y="110"/>
                    </a:lnTo>
                    <a:lnTo>
                      <a:pt x="22" y="106"/>
                    </a:lnTo>
                    <a:lnTo>
                      <a:pt x="16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4" y="34"/>
                    </a:lnTo>
                    <a:lnTo>
                      <a:pt x="10" y="24"/>
                    </a:lnTo>
                    <a:lnTo>
                      <a:pt x="16" y="16"/>
                    </a:lnTo>
                    <a:lnTo>
                      <a:pt x="24" y="10"/>
                    </a:lnTo>
                    <a:lnTo>
                      <a:pt x="32" y="4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6" y="2"/>
                    </a:lnTo>
                    <a:lnTo>
                      <a:pt x="76" y="4"/>
                    </a:lnTo>
                    <a:lnTo>
                      <a:pt x="84" y="10"/>
                    </a:lnTo>
                    <a:lnTo>
                      <a:pt x="92" y="16"/>
                    </a:lnTo>
                    <a:lnTo>
                      <a:pt x="98" y="24"/>
                    </a:lnTo>
                    <a:lnTo>
                      <a:pt x="102" y="34"/>
                    </a:lnTo>
                    <a:lnTo>
                      <a:pt x="104" y="44"/>
                    </a:lnTo>
                    <a:lnTo>
                      <a:pt x="106" y="56"/>
                    </a:lnTo>
                    <a:lnTo>
                      <a:pt x="104" y="70"/>
                    </a:lnTo>
                    <a:lnTo>
                      <a:pt x="102" y="82"/>
                    </a:lnTo>
                    <a:lnTo>
                      <a:pt x="96" y="92"/>
                    </a:lnTo>
                    <a:lnTo>
                      <a:pt x="88" y="100"/>
                    </a:lnTo>
                    <a:lnTo>
                      <a:pt x="80" y="106"/>
                    </a:lnTo>
                    <a:lnTo>
                      <a:pt x="72" y="110"/>
                    </a:lnTo>
                    <a:lnTo>
                      <a:pt x="62" y="114"/>
                    </a:lnTo>
                    <a:lnTo>
                      <a:pt x="52" y="114"/>
                    </a:lnTo>
                    <a:close/>
                    <a:moveTo>
                      <a:pt x="52" y="100"/>
                    </a:moveTo>
                    <a:lnTo>
                      <a:pt x="52" y="100"/>
                    </a:lnTo>
                    <a:lnTo>
                      <a:pt x="60" y="98"/>
                    </a:lnTo>
                    <a:lnTo>
                      <a:pt x="66" y="96"/>
                    </a:lnTo>
                    <a:lnTo>
                      <a:pt x="72" y="92"/>
                    </a:lnTo>
                    <a:lnTo>
                      <a:pt x="76" y="88"/>
                    </a:lnTo>
                    <a:lnTo>
                      <a:pt x="80" y="82"/>
                    </a:lnTo>
                    <a:lnTo>
                      <a:pt x="84" y="74"/>
                    </a:lnTo>
                    <a:lnTo>
                      <a:pt x="84" y="66"/>
                    </a:lnTo>
                    <a:lnTo>
                      <a:pt x="86" y="56"/>
                    </a:lnTo>
                    <a:lnTo>
                      <a:pt x="84" y="42"/>
                    </a:lnTo>
                    <a:lnTo>
                      <a:pt x="82" y="36"/>
                    </a:lnTo>
                    <a:lnTo>
                      <a:pt x="78" y="30"/>
                    </a:lnTo>
                    <a:lnTo>
                      <a:pt x="74" y="24"/>
                    </a:lnTo>
                    <a:lnTo>
                      <a:pt x="68" y="20"/>
                    </a:lnTo>
                    <a:lnTo>
                      <a:pt x="62" y="16"/>
                    </a:lnTo>
                    <a:lnTo>
                      <a:pt x="54" y="16"/>
                    </a:lnTo>
                    <a:lnTo>
                      <a:pt x="46" y="16"/>
                    </a:lnTo>
                    <a:lnTo>
                      <a:pt x="38" y="20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4" y="36"/>
                    </a:lnTo>
                    <a:lnTo>
                      <a:pt x="22" y="42"/>
                    </a:lnTo>
                    <a:lnTo>
                      <a:pt x="20" y="58"/>
                    </a:lnTo>
                    <a:lnTo>
                      <a:pt x="20" y="66"/>
                    </a:lnTo>
                    <a:lnTo>
                      <a:pt x="22" y="74"/>
                    </a:lnTo>
                    <a:lnTo>
                      <a:pt x="26" y="82"/>
                    </a:lnTo>
                    <a:lnTo>
                      <a:pt x="30" y="88"/>
                    </a:lnTo>
                    <a:lnTo>
                      <a:pt x="34" y="92"/>
                    </a:lnTo>
                    <a:lnTo>
                      <a:pt x="40" y="96"/>
                    </a:lnTo>
                    <a:lnTo>
                      <a:pt x="46" y="98"/>
                    </a:lnTo>
                    <a:lnTo>
                      <a:pt x="52" y="1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6"/>
              <p:cNvSpPr>
                <a:spLocks/>
              </p:cNvSpPr>
              <p:nvPr/>
            </p:nvSpPr>
            <p:spPr bwMode="auto">
              <a:xfrm>
                <a:off x="2185" y="2204"/>
                <a:ext cx="92" cy="110"/>
              </a:xfrm>
              <a:custGeom>
                <a:avLst/>
                <a:gdLst>
                  <a:gd name="T0" fmla="*/ 92 w 92"/>
                  <a:gd name="T1" fmla="*/ 78 h 110"/>
                  <a:gd name="T2" fmla="*/ 92 w 92"/>
                  <a:gd name="T3" fmla="*/ 78 h 110"/>
                  <a:gd name="T4" fmla="*/ 92 w 92"/>
                  <a:gd name="T5" fmla="*/ 108 h 110"/>
                  <a:gd name="T6" fmla="*/ 74 w 92"/>
                  <a:gd name="T7" fmla="*/ 108 h 110"/>
                  <a:gd name="T8" fmla="*/ 74 w 92"/>
                  <a:gd name="T9" fmla="*/ 90 h 110"/>
                  <a:gd name="T10" fmla="*/ 74 w 92"/>
                  <a:gd name="T11" fmla="*/ 90 h 110"/>
                  <a:gd name="T12" fmla="*/ 74 w 92"/>
                  <a:gd name="T13" fmla="*/ 90 h 110"/>
                  <a:gd name="T14" fmla="*/ 68 w 92"/>
                  <a:gd name="T15" fmla="*/ 96 h 110"/>
                  <a:gd name="T16" fmla="*/ 60 w 92"/>
                  <a:gd name="T17" fmla="*/ 104 h 110"/>
                  <a:gd name="T18" fmla="*/ 50 w 92"/>
                  <a:gd name="T19" fmla="*/ 108 h 110"/>
                  <a:gd name="T20" fmla="*/ 38 w 92"/>
                  <a:gd name="T21" fmla="*/ 110 h 110"/>
                  <a:gd name="T22" fmla="*/ 38 w 92"/>
                  <a:gd name="T23" fmla="*/ 110 h 110"/>
                  <a:gd name="T24" fmla="*/ 24 w 92"/>
                  <a:gd name="T25" fmla="*/ 108 h 110"/>
                  <a:gd name="T26" fmla="*/ 18 w 92"/>
                  <a:gd name="T27" fmla="*/ 104 h 110"/>
                  <a:gd name="T28" fmla="*/ 12 w 92"/>
                  <a:gd name="T29" fmla="*/ 100 h 110"/>
                  <a:gd name="T30" fmla="*/ 8 w 92"/>
                  <a:gd name="T31" fmla="*/ 94 h 110"/>
                  <a:gd name="T32" fmla="*/ 4 w 92"/>
                  <a:gd name="T33" fmla="*/ 86 h 110"/>
                  <a:gd name="T34" fmla="*/ 2 w 92"/>
                  <a:gd name="T35" fmla="*/ 76 h 110"/>
                  <a:gd name="T36" fmla="*/ 0 w 92"/>
                  <a:gd name="T37" fmla="*/ 62 h 110"/>
                  <a:gd name="T38" fmla="*/ 0 w 92"/>
                  <a:gd name="T39" fmla="*/ 0 h 110"/>
                  <a:gd name="T40" fmla="*/ 20 w 92"/>
                  <a:gd name="T41" fmla="*/ 0 h 110"/>
                  <a:gd name="T42" fmla="*/ 20 w 92"/>
                  <a:gd name="T43" fmla="*/ 58 h 110"/>
                  <a:gd name="T44" fmla="*/ 20 w 92"/>
                  <a:gd name="T45" fmla="*/ 58 h 110"/>
                  <a:gd name="T46" fmla="*/ 22 w 92"/>
                  <a:gd name="T47" fmla="*/ 74 h 110"/>
                  <a:gd name="T48" fmla="*/ 26 w 92"/>
                  <a:gd name="T49" fmla="*/ 84 h 110"/>
                  <a:gd name="T50" fmla="*/ 28 w 92"/>
                  <a:gd name="T51" fmla="*/ 88 h 110"/>
                  <a:gd name="T52" fmla="*/ 32 w 92"/>
                  <a:gd name="T53" fmla="*/ 92 h 110"/>
                  <a:gd name="T54" fmla="*/ 38 w 92"/>
                  <a:gd name="T55" fmla="*/ 92 h 110"/>
                  <a:gd name="T56" fmla="*/ 44 w 92"/>
                  <a:gd name="T57" fmla="*/ 94 h 110"/>
                  <a:gd name="T58" fmla="*/ 44 w 92"/>
                  <a:gd name="T59" fmla="*/ 94 h 110"/>
                  <a:gd name="T60" fmla="*/ 54 w 92"/>
                  <a:gd name="T61" fmla="*/ 92 h 110"/>
                  <a:gd name="T62" fmla="*/ 60 w 92"/>
                  <a:gd name="T63" fmla="*/ 88 h 110"/>
                  <a:gd name="T64" fmla="*/ 66 w 92"/>
                  <a:gd name="T65" fmla="*/ 82 h 110"/>
                  <a:gd name="T66" fmla="*/ 70 w 92"/>
                  <a:gd name="T67" fmla="*/ 76 h 110"/>
                  <a:gd name="T68" fmla="*/ 70 w 92"/>
                  <a:gd name="T69" fmla="*/ 76 h 110"/>
                  <a:gd name="T70" fmla="*/ 72 w 92"/>
                  <a:gd name="T71" fmla="*/ 66 h 110"/>
                  <a:gd name="T72" fmla="*/ 72 w 92"/>
                  <a:gd name="T73" fmla="*/ 0 h 110"/>
                  <a:gd name="T74" fmla="*/ 92 w 92"/>
                  <a:gd name="T75" fmla="*/ 0 h 110"/>
                  <a:gd name="T76" fmla="*/ 92 w 92"/>
                  <a:gd name="T77" fmla="*/ 78 h 1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2"/>
                  <a:gd name="T118" fmla="*/ 0 h 110"/>
                  <a:gd name="T119" fmla="*/ 92 w 92"/>
                  <a:gd name="T120" fmla="*/ 110 h 11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2" h="110">
                    <a:moveTo>
                      <a:pt x="92" y="78"/>
                    </a:moveTo>
                    <a:lnTo>
                      <a:pt x="92" y="78"/>
                    </a:lnTo>
                    <a:lnTo>
                      <a:pt x="92" y="108"/>
                    </a:lnTo>
                    <a:lnTo>
                      <a:pt x="74" y="108"/>
                    </a:lnTo>
                    <a:lnTo>
                      <a:pt x="74" y="90"/>
                    </a:lnTo>
                    <a:lnTo>
                      <a:pt x="68" y="96"/>
                    </a:lnTo>
                    <a:lnTo>
                      <a:pt x="60" y="104"/>
                    </a:lnTo>
                    <a:lnTo>
                      <a:pt x="50" y="108"/>
                    </a:lnTo>
                    <a:lnTo>
                      <a:pt x="38" y="110"/>
                    </a:lnTo>
                    <a:lnTo>
                      <a:pt x="24" y="108"/>
                    </a:lnTo>
                    <a:lnTo>
                      <a:pt x="18" y="104"/>
                    </a:lnTo>
                    <a:lnTo>
                      <a:pt x="12" y="100"/>
                    </a:lnTo>
                    <a:lnTo>
                      <a:pt x="8" y="94"/>
                    </a:lnTo>
                    <a:lnTo>
                      <a:pt x="4" y="86"/>
                    </a:lnTo>
                    <a:lnTo>
                      <a:pt x="2" y="76"/>
                    </a:lnTo>
                    <a:lnTo>
                      <a:pt x="0" y="62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20" y="58"/>
                    </a:lnTo>
                    <a:lnTo>
                      <a:pt x="22" y="74"/>
                    </a:lnTo>
                    <a:lnTo>
                      <a:pt x="26" y="84"/>
                    </a:lnTo>
                    <a:lnTo>
                      <a:pt x="28" y="88"/>
                    </a:lnTo>
                    <a:lnTo>
                      <a:pt x="32" y="92"/>
                    </a:lnTo>
                    <a:lnTo>
                      <a:pt x="38" y="92"/>
                    </a:lnTo>
                    <a:lnTo>
                      <a:pt x="44" y="94"/>
                    </a:lnTo>
                    <a:lnTo>
                      <a:pt x="54" y="92"/>
                    </a:lnTo>
                    <a:lnTo>
                      <a:pt x="60" y="88"/>
                    </a:lnTo>
                    <a:lnTo>
                      <a:pt x="66" y="82"/>
                    </a:lnTo>
                    <a:lnTo>
                      <a:pt x="70" y="76"/>
                    </a:lnTo>
                    <a:lnTo>
                      <a:pt x="72" y="66"/>
                    </a:lnTo>
                    <a:lnTo>
                      <a:pt x="72" y="0"/>
                    </a:lnTo>
                    <a:lnTo>
                      <a:pt x="92" y="0"/>
                    </a:lnTo>
                    <a:lnTo>
                      <a:pt x="92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7"/>
              <p:cNvSpPr>
                <a:spLocks/>
              </p:cNvSpPr>
              <p:nvPr/>
            </p:nvSpPr>
            <p:spPr bwMode="auto">
              <a:xfrm>
                <a:off x="2309" y="2200"/>
                <a:ext cx="54" cy="112"/>
              </a:xfrm>
              <a:custGeom>
                <a:avLst/>
                <a:gdLst>
                  <a:gd name="T0" fmla="*/ 0 w 54"/>
                  <a:gd name="T1" fmla="*/ 36 h 112"/>
                  <a:gd name="T2" fmla="*/ 0 w 54"/>
                  <a:gd name="T3" fmla="*/ 36 h 112"/>
                  <a:gd name="T4" fmla="*/ 0 w 54"/>
                  <a:gd name="T5" fmla="*/ 4 h 112"/>
                  <a:gd name="T6" fmla="*/ 16 w 54"/>
                  <a:gd name="T7" fmla="*/ 4 h 112"/>
                  <a:gd name="T8" fmla="*/ 18 w 54"/>
                  <a:gd name="T9" fmla="*/ 24 h 112"/>
                  <a:gd name="T10" fmla="*/ 18 w 54"/>
                  <a:gd name="T11" fmla="*/ 24 h 112"/>
                  <a:gd name="T12" fmla="*/ 18 w 54"/>
                  <a:gd name="T13" fmla="*/ 24 h 112"/>
                  <a:gd name="T14" fmla="*/ 24 w 54"/>
                  <a:gd name="T15" fmla="*/ 14 h 112"/>
                  <a:gd name="T16" fmla="*/ 30 w 54"/>
                  <a:gd name="T17" fmla="*/ 8 h 112"/>
                  <a:gd name="T18" fmla="*/ 38 w 54"/>
                  <a:gd name="T19" fmla="*/ 2 h 112"/>
                  <a:gd name="T20" fmla="*/ 48 w 54"/>
                  <a:gd name="T21" fmla="*/ 0 h 112"/>
                  <a:gd name="T22" fmla="*/ 48 w 54"/>
                  <a:gd name="T23" fmla="*/ 0 h 112"/>
                  <a:gd name="T24" fmla="*/ 54 w 54"/>
                  <a:gd name="T25" fmla="*/ 2 h 112"/>
                  <a:gd name="T26" fmla="*/ 54 w 54"/>
                  <a:gd name="T27" fmla="*/ 20 h 112"/>
                  <a:gd name="T28" fmla="*/ 54 w 54"/>
                  <a:gd name="T29" fmla="*/ 20 h 112"/>
                  <a:gd name="T30" fmla="*/ 46 w 54"/>
                  <a:gd name="T31" fmla="*/ 20 h 112"/>
                  <a:gd name="T32" fmla="*/ 46 w 54"/>
                  <a:gd name="T33" fmla="*/ 20 h 112"/>
                  <a:gd name="T34" fmla="*/ 38 w 54"/>
                  <a:gd name="T35" fmla="*/ 22 h 112"/>
                  <a:gd name="T36" fmla="*/ 30 w 54"/>
                  <a:gd name="T37" fmla="*/ 26 h 112"/>
                  <a:gd name="T38" fmla="*/ 24 w 54"/>
                  <a:gd name="T39" fmla="*/ 34 h 112"/>
                  <a:gd name="T40" fmla="*/ 20 w 54"/>
                  <a:gd name="T41" fmla="*/ 44 h 112"/>
                  <a:gd name="T42" fmla="*/ 20 w 54"/>
                  <a:gd name="T43" fmla="*/ 44 h 112"/>
                  <a:gd name="T44" fmla="*/ 20 w 54"/>
                  <a:gd name="T45" fmla="*/ 54 h 112"/>
                  <a:gd name="T46" fmla="*/ 20 w 54"/>
                  <a:gd name="T47" fmla="*/ 112 h 112"/>
                  <a:gd name="T48" fmla="*/ 0 w 54"/>
                  <a:gd name="T49" fmla="*/ 112 h 112"/>
                  <a:gd name="T50" fmla="*/ 0 w 54"/>
                  <a:gd name="T51" fmla="*/ 36 h 1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4"/>
                  <a:gd name="T79" fmla="*/ 0 h 112"/>
                  <a:gd name="T80" fmla="*/ 54 w 54"/>
                  <a:gd name="T81" fmla="*/ 112 h 11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4" h="112">
                    <a:moveTo>
                      <a:pt x="0" y="36"/>
                    </a:moveTo>
                    <a:lnTo>
                      <a:pt x="0" y="36"/>
                    </a:lnTo>
                    <a:lnTo>
                      <a:pt x="0" y="4"/>
                    </a:lnTo>
                    <a:lnTo>
                      <a:pt x="16" y="4"/>
                    </a:lnTo>
                    <a:lnTo>
                      <a:pt x="18" y="24"/>
                    </a:lnTo>
                    <a:lnTo>
                      <a:pt x="24" y="14"/>
                    </a:lnTo>
                    <a:lnTo>
                      <a:pt x="30" y="8"/>
                    </a:lnTo>
                    <a:lnTo>
                      <a:pt x="38" y="2"/>
                    </a:lnTo>
                    <a:lnTo>
                      <a:pt x="48" y="0"/>
                    </a:lnTo>
                    <a:lnTo>
                      <a:pt x="54" y="2"/>
                    </a:lnTo>
                    <a:lnTo>
                      <a:pt x="54" y="20"/>
                    </a:lnTo>
                    <a:lnTo>
                      <a:pt x="46" y="20"/>
                    </a:lnTo>
                    <a:lnTo>
                      <a:pt x="38" y="22"/>
                    </a:lnTo>
                    <a:lnTo>
                      <a:pt x="30" y="26"/>
                    </a:lnTo>
                    <a:lnTo>
                      <a:pt x="24" y="34"/>
                    </a:lnTo>
                    <a:lnTo>
                      <a:pt x="20" y="44"/>
                    </a:lnTo>
                    <a:lnTo>
                      <a:pt x="20" y="54"/>
                    </a:lnTo>
                    <a:lnTo>
                      <a:pt x="20" y="112"/>
                    </a:lnTo>
                    <a:lnTo>
                      <a:pt x="0" y="11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8"/>
              <p:cNvSpPr>
                <a:spLocks/>
              </p:cNvSpPr>
              <p:nvPr/>
            </p:nvSpPr>
            <p:spPr bwMode="auto">
              <a:xfrm>
                <a:off x="2417" y="2178"/>
                <a:ext cx="64" cy="136"/>
              </a:xfrm>
              <a:custGeom>
                <a:avLst/>
                <a:gdLst>
                  <a:gd name="T0" fmla="*/ 36 w 64"/>
                  <a:gd name="T1" fmla="*/ 0 h 136"/>
                  <a:gd name="T2" fmla="*/ 36 w 64"/>
                  <a:gd name="T3" fmla="*/ 26 h 136"/>
                  <a:gd name="T4" fmla="*/ 64 w 64"/>
                  <a:gd name="T5" fmla="*/ 26 h 136"/>
                  <a:gd name="T6" fmla="*/ 64 w 64"/>
                  <a:gd name="T7" fmla="*/ 40 h 136"/>
                  <a:gd name="T8" fmla="*/ 36 w 64"/>
                  <a:gd name="T9" fmla="*/ 40 h 136"/>
                  <a:gd name="T10" fmla="*/ 36 w 64"/>
                  <a:gd name="T11" fmla="*/ 98 h 136"/>
                  <a:gd name="T12" fmla="*/ 36 w 64"/>
                  <a:gd name="T13" fmla="*/ 98 h 136"/>
                  <a:gd name="T14" fmla="*/ 38 w 64"/>
                  <a:gd name="T15" fmla="*/ 108 h 136"/>
                  <a:gd name="T16" fmla="*/ 40 w 64"/>
                  <a:gd name="T17" fmla="*/ 114 h 136"/>
                  <a:gd name="T18" fmla="*/ 44 w 64"/>
                  <a:gd name="T19" fmla="*/ 118 h 136"/>
                  <a:gd name="T20" fmla="*/ 52 w 64"/>
                  <a:gd name="T21" fmla="*/ 120 h 136"/>
                  <a:gd name="T22" fmla="*/ 52 w 64"/>
                  <a:gd name="T23" fmla="*/ 120 h 136"/>
                  <a:gd name="T24" fmla="*/ 62 w 64"/>
                  <a:gd name="T25" fmla="*/ 118 h 136"/>
                  <a:gd name="T26" fmla="*/ 64 w 64"/>
                  <a:gd name="T27" fmla="*/ 134 h 136"/>
                  <a:gd name="T28" fmla="*/ 64 w 64"/>
                  <a:gd name="T29" fmla="*/ 134 h 136"/>
                  <a:gd name="T30" fmla="*/ 56 w 64"/>
                  <a:gd name="T31" fmla="*/ 136 h 136"/>
                  <a:gd name="T32" fmla="*/ 46 w 64"/>
                  <a:gd name="T33" fmla="*/ 136 h 136"/>
                  <a:gd name="T34" fmla="*/ 46 w 64"/>
                  <a:gd name="T35" fmla="*/ 136 h 136"/>
                  <a:gd name="T36" fmla="*/ 40 w 64"/>
                  <a:gd name="T37" fmla="*/ 136 h 136"/>
                  <a:gd name="T38" fmla="*/ 34 w 64"/>
                  <a:gd name="T39" fmla="*/ 134 h 136"/>
                  <a:gd name="T40" fmla="*/ 28 w 64"/>
                  <a:gd name="T41" fmla="*/ 132 h 136"/>
                  <a:gd name="T42" fmla="*/ 24 w 64"/>
                  <a:gd name="T43" fmla="*/ 128 h 136"/>
                  <a:gd name="T44" fmla="*/ 24 w 64"/>
                  <a:gd name="T45" fmla="*/ 128 h 136"/>
                  <a:gd name="T46" fmla="*/ 22 w 64"/>
                  <a:gd name="T47" fmla="*/ 122 h 136"/>
                  <a:gd name="T48" fmla="*/ 18 w 64"/>
                  <a:gd name="T49" fmla="*/ 116 h 136"/>
                  <a:gd name="T50" fmla="*/ 18 w 64"/>
                  <a:gd name="T51" fmla="*/ 100 h 136"/>
                  <a:gd name="T52" fmla="*/ 18 w 64"/>
                  <a:gd name="T53" fmla="*/ 40 h 136"/>
                  <a:gd name="T54" fmla="*/ 0 w 64"/>
                  <a:gd name="T55" fmla="*/ 40 h 136"/>
                  <a:gd name="T56" fmla="*/ 0 w 64"/>
                  <a:gd name="T57" fmla="*/ 26 h 136"/>
                  <a:gd name="T58" fmla="*/ 18 w 64"/>
                  <a:gd name="T59" fmla="*/ 26 h 136"/>
                  <a:gd name="T60" fmla="*/ 18 w 64"/>
                  <a:gd name="T61" fmla="*/ 6 h 136"/>
                  <a:gd name="T62" fmla="*/ 36 w 64"/>
                  <a:gd name="T63" fmla="*/ 0 h 1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4"/>
                  <a:gd name="T97" fmla="*/ 0 h 136"/>
                  <a:gd name="T98" fmla="*/ 64 w 64"/>
                  <a:gd name="T99" fmla="*/ 136 h 1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4" h="136">
                    <a:moveTo>
                      <a:pt x="36" y="0"/>
                    </a:moveTo>
                    <a:lnTo>
                      <a:pt x="36" y="26"/>
                    </a:lnTo>
                    <a:lnTo>
                      <a:pt x="64" y="26"/>
                    </a:lnTo>
                    <a:lnTo>
                      <a:pt x="64" y="40"/>
                    </a:lnTo>
                    <a:lnTo>
                      <a:pt x="36" y="40"/>
                    </a:lnTo>
                    <a:lnTo>
                      <a:pt x="36" y="98"/>
                    </a:lnTo>
                    <a:lnTo>
                      <a:pt x="38" y="108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52" y="120"/>
                    </a:lnTo>
                    <a:lnTo>
                      <a:pt x="62" y="118"/>
                    </a:lnTo>
                    <a:lnTo>
                      <a:pt x="64" y="134"/>
                    </a:lnTo>
                    <a:lnTo>
                      <a:pt x="56" y="136"/>
                    </a:lnTo>
                    <a:lnTo>
                      <a:pt x="46" y="136"/>
                    </a:lnTo>
                    <a:lnTo>
                      <a:pt x="40" y="136"/>
                    </a:lnTo>
                    <a:lnTo>
                      <a:pt x="34" y="134"/>
                    </a:lnTo>
                    <a:lnTo>
                      <a:pt x="28" y="132"/>
                    </a:lnTo>
                    <a:lnTo>
                      <a:pt x="24" y="128"/>
                    </a:lnTo>
                    <a:lnTo>
                      <a:pt x="22" y="122"/>
                    </a:lnTo>
                    <a:lnTo>
                      <a:pt x="18" y="116"/>
                    </a:lnTo>
                    <a:lnTo>
                      <a:pt x="18" y="100"/>
                    </a:lnTo>
                    <a:lnTo>
                      <a:pt x="18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18" y="26"/>
                    </a:lnTo>
                    <a:lnTo>
                      <a:pt x="18" y="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9"/>
              <p:cNvSpPr>
                <a:spLocks noEditPoints="1"/>
              </p:cNvSpPr>
              <p:nvPr/>
            </p:nvSpPr>
            <p:spPr bwMode="auto">
              <a:xfrm>
                <a:off x="2495" y="2200"/>
                <a:ext cx="94" cy="114"/>
              </a:xfrm>
              <a:custGeom>
                <a:avLst/>
                <a:gdLst>
                  <a:gd name="T0" fmla="*/ 18 w 94"/>
                  <a:gd name="T1" fmla="*/ 60 h 114"/>
                  <a:gd name="T2" fmla="*/ 18 w 94"/>
                  <a:gd name="T3" fmla="*/ 60 h 114"/>
                  <a:gd name="T4" fmla="*/ 20 w 94"/>
                  <a:gd name="T5" fmla="*/ 70 h 114"/>
                  <a:gd name="T6" fmla="*/ 22 w 94"/>
                  <a:gd name="T7" fmla="*/ 78 h 114"/>
                  <a:gd name="T8" fmla="*/ 26 w 94"/>
                  <a:gd name="T9" fmla="*/ 84 h 114"/>
                  <a:gd name="T10" fmla="*/ 30 w 94"/>
                  <a:gd name="T11" fmla="*/ 90 h 114"/>
                  <a:gd name="T12" fmla="*/ 36 w 94"/>
                  <a:gd name="T13" fmla="*/ 94 h 114"/>
                  <a:gd name="T14" fmla="*/ 42 w 94"/>
                  <a:gd name="T15" fmla="*/ 96 h 114"/>
                  <a:gd name="T16" fmla="*/ 56 w 94"/>
                  <a:gd name="T17" fmla="*/ 98 h 114"/>
                  <a:gd name="T18" fmla="*/ 56 w 94"/>
                  <a:gd name="T19" fmla="*/ 98 h 114"/>
                  <a:gd name="T20" fmla="*/ 74 w 94"/>
                  <a:gd name="T21" fmla="*/ 96 h 114"/>
                  <a:gd name="T22" fmla="*/ 86 w 94"/>
                  <a:gd name="T23" fmla="*/ 92 h 114"/>
                  <a:gd name="T24" fmla="*/ 88 w 94"/>
                  <a:gd name="T25" fmla="*/ 106 h 114"/>
                  <a:gd name="T26" fmla="*/ 88 w 94"/>
                  <a:gd name="T27" fmla="*/ 106 h 114"/>
                  <a:gd name="T28" fmla="*/ 74 w 94"/>
                  <a:gd name="T29" fmla="*/ 112 h 114"/>
                  <a:gd name="T30" fmla="*/ 64 w 94"/>
                  <a:gd name="T31" fmla="*/ 114 h 114"/>
                  <a:gd name="T32" fmla="*/ 52 w 94"/>
                  <a:gd name="T33" fmla="*/ 114 h 114"/>
                  <a:gd name="T34" fmla="*/ 52 w 94"/>
                  <a:gd name="T35" fmla="*/ 114 h 114"/>
                  <a:gd name="T36" fmla="*/ 40 w 94"/>
                  <a:gd name="T37" fmla="*/ 112 h 114"/>
                  <a:gd name="T38" fmla="*/ 30 w 94"/>
                  <a:gd name="T39" fmla="*/ 110 h 114"/>
                  <a:gd name="T40" fmla="*/ 22 w 94"/>
                  <a:gd name="T41" fmla="*/ 104 h 114"/>
                  <a:gd name="T42" fmla="*/ 14 w 94"/>
                  <a:gd name="T43" fmla="*/ 98 h 114"/>
                  <a:gd name="T44" fmla="*/ 8 w 94"/>
                  <a:gd name="T45" fmla="*/ 90 h 114"/>
                  <a:gd name="T46" fmla="*/ 4 w 94"/>
                  <a:gd name="T47" fmla="*/ 82 h 114"/>
                  <a:gd name="T48" fmla="*/ 0 w 94"/>
                  <a:gd name="T49" fmla="*/ 70 h 114"/>
                  <a:gd name="T50" fmla="*/ 0 w 94"/>
                  <a:gd name="T51" fmla="*/ 60 h 114"/>
                  <a:gd name="T52" fmla="*/ 0 w 94"/>
                  <a:gd name="T53" fmla="*/ 60 h 114"/>
                  <a:gd name="T54" fmla="*/ 0 w 94"/>
                  <a:gd name="T55" fmla="*/ 48 h 114"/>
                  <a:gd name="T56" fmla="*/ 4 w 94"/>
                  <a:gd name="T57" fmla="*/ 36 h 114"/>
                  <a:gd name="T58" fmla="*/ 8 w 94"/>
                  <a:gd name="T59" fmla="*/ 26 h 114"/>
                  <a:gd name="T60" fmla="*/ 14 w 94"/>
                  <a:gd name="T61" fmla="*/ 18 h 114"/>
                  <a:gd name="T62" fmla="*/ 20 w 94"/>
                  <a:gd name="T63" fmla="*/ 10 h 114"/>
                  <a:gd name="T64" fmla="*/ 30 w 94"/>
                  <a:gd name="T65" fmla="*/ 6 h 114"/>
                  <a:gd name="T66" fmla="*/ 40 w 94"/>
                  <a:gd name="T67" fmla="*/ 2 h 114"/>
                  <a:gd name="T68" fmla="*/ 50 w 94"/>
                  <a:gd name="T69" fmla="*/ 0 h 114"/>
                  <a:gd name="T70" fmla="*/ 50 w 94"/>
                  <a:gd name="T71" fmla="*/ 0 h 114"/>
                  <a:gd name="T72" fmla="*/ 62 w 94"/>
                  <a:gd name="T73" fmla="*/ 2 h 114"/>
                  <a:gd name="T74" fmla="*/ 72 w 94"/>
                  <a:gd name="T75" fmla="*/ 6 h 114"/>
                  <a:gd name="T76" fmla="*/ 80 w 94"/>
                  <a:gd name="T77" fmla="*/ 12 h 114"/>
                  <a:gd name="T78" fmla="*/ 86 w 94"/>
                  <a:gd name="T79" fmla="*/ 18 h 114"/>
                  <a:gd name="T80" fmla="*/ 90 w 94"/>
                  <a:gd name="T81" fmla="*/ 26 h 114"/>
                  <a:gd name="T82" fmla="*/ 94 w 94"/>
                  <a:gd name="T83" fmla="*/ 36 h 114"/>
                  <a:gd name="T84" fmla="*/ 94 w 94"/>
                  <a:gd name="T85" fmla="*/ 52 h 114"/>
                  <a:gd name="T86" fmla="*/ 94 w 94"/>
                  <a:gd name="T87" fmla="*/ 52 h 114"/>
                  <a:gd name="T88" fmla="*/ 94 w 94"/>
                  <a:gd name="T89" fmla="*/ 60 h 114"/>
                  <a:gd name="T90" fmla="*/ 18 w 94"/>
                  <a:gd name="T91" fmla="*/ 60 h 114"/>
                  <a:gd name="T92" fmla="*/ 76 w 94"/>
                  <a:gd name="T93" fmla="*/ 46 h 114"/>
                  <a:gd name="T94" fmla="*/ 76 w 94"/>
                  <a:gd name="T95" fmla="*/ 46 h 114"/>
                  <a:gd name="T96" fmla="*/ 74 w 94"/>
                  <a:gd name="T97" fmla="*/ 36 h 114"/>
                  <a:gd name="T98" fmla="*/ 70 w 94"/>
                  <a:gd name="T99" fmla="*/ 26 h 114"/>
                  <a:gd name="T100" fmla="*/ 68 w 94"/>
                  <a:gd name="T101" fmla="*/ 22 h 114"/>
                  <a:gd name="T102" fmla="*/ 62 w 94"/>
                  <a:gd name="T103" fmla="*/ 18 h 114"/>
                  <a:gd name="T104" fmla="*/ 56 w 94"/>
                  <a:gd name="T105" fmla="*/ 16 h 114"/>
                  <a:gd name="T106" fmla="*/ 48 w 94"/>
                  <a:gd name="T107" fmla="*/ 14 h 114"/>
                  <a:gd name="T108" fmla="*/ 48 w 94"/>
                  <a:gd name="T109" fmla="*/ 14 h 114"/>
                  <a:gd name="T110" fmla="*/ 42 w 94"/>
                  <a:gd name="T111" fmla="*/ 16 h 114"/>
                  <a:gd name="T112" fmla="*/ 36 w 94"/>
                  <a:gd name="T113" fmla="*/ 18 h 114"/>
                  <a:gd name="T114" fmla="*/ 30 w 94"/>
                  <a:gd name="T115" fmla="*/ 22 h 114"/>
                  <a:gd name="T116" fmla="*/ 26 w 94"/>
                  <a:gd name="T117" fmla="*/ 26 h 114"/>
                  <a:gd name="T118" fmla="*/ 22 w 94"/>
                  <a:gd name="T119" fmla="*/ 36 h 114"/>
                  <a:gd name="T120" fmla="*/ 18 w 94"/>
                  <a:gd name="T121" fmla="*/ 46 h 114"/>
                  <a:gd name="T122" fmla="*/ 76 w 94"/>
                  <a:gd name="T123" fmla="*/ 46 h 11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4"/>
                  <a:gd name="T187" fmla="*/ 0 h 114"/>
                  <a:gd name="T188" fmla="*/ 94 w 94"/>
                  <a:gd name="T189" fmla="*/ 114 h 11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4" h="114">
                    <a:moveTo>
                      <a:pt x="18" y="60"/>
                    </a:moveTo>
                    <a:lnTo>
                      <a:pt x="18" y="60"/>
                    </a:lnTo>
                    <a:lnTo>
                      <a:pt x="20" y="70"/>
                    </a:lnTo>
                    <a:lnTo>
                      <a:pt x="22" y="78"/>
                    </a:lnTo>
                    <a:lnTo>
                      <a:pt x="26" y="84"/>
                    </a:lnTo>
                    <a:lnTo>
                      <a:pt x="30" y="90"/>
                    </a:lnTo>
                    <a:lnTo>
                      <a:pt x="36" y="94"/>
                    </a:lnTo>
                    <a:lnTo>
                      <a:pt x="42" y="96"/>
                    </a:lnTo>
                    <a:lnTo>
                      <a:pt x="56" y="98"/>
                    </a:lnTo>
                    <a:lnTo>
                      <a:pt x="74" y="96"/>
                    </a:lnTo>
                    <a:lnTo>
                      <a:pt x="86" y="92"/>
                    </a:lnTo>
                    <a:lnTo>
                      <a:pt x="88" y="106"/>
                    </a:lnTo>
                    <a:lnTo>
                      <a:pt x="74" y="112"/>
                    </a:lnTo>
                    <a:lnTo>
                      <a:pt x="64" y="114"/>
                    </a:lnTo>
                    <a:lnTo>
                      <a:pt x="52" y="114"/>
                    </a:lnTo>
                    <a:lnTo>
                      <a:pt x="40" y="112"/>
                    </a:lnTo>
                    <a:lnTo>
                      <a:pt x="30" y="110"/>
                    </a:lnTo>
                    <a:lnTo>
                      <a:pt x="22" y="104"/>
                    </a:lnTo>
                    <a:lnTo>
                      <a:pt x="14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0" y="70"/>
                    </a:lnTo>
                    <a:lnTo>
                      <a:pt x="0" y="60"/>
                    </a:lnTo>
                    <a:lnTo>
                      <a:pt x="0" y="48"/>
                    </a:lnTo>
                    <a:lnTo>
                      <a:pt x="4" y="36"/>
                    </a:lnTo>
                    <a:lnTo>
                      <a:pt x="8" y="26"/>
                    </a:lnTo>
                    <a:lnTo>
                      <a:pt x="14" y="18"/>
                    </a:lnTo>
                    <a:lnTo>
                      <a:pt x="20" y="10"/>
                    </a:lnTo>
                    <a:lnTo>
                      <a:pt x="30" y="6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0" y="12"/>
                    </a:lnTo>
                    <a:lnTo>
                      <a:pt x="86" y="18"/>
                    </a:lnTo>
                    <a:lnTo>
                      <a:pt x="90" y="26"/>
                    </a:lnTo>
                    <a:lnTo>
                      <a:pt x="94" y="36"/>
                    </a:lnTo>
                    <a:lnTo>
                      <a:pt x="94" y="52"/>
                    </a:lnTo>
                    <a:lnTo>
                      <a:pt x="94" y="60"/>
                    </a:lnTo>
                    <a:lnTo>
                      <a:pt x="18" y="60"/>
                    </a:lnTo>
                    <a:close/>
                    <a:moveTo>
                      <a:pt x="76" y="46"/>
                    </a:moveTo>
                    <a:lnTo>
                      <a:pt x="76" y="46"/>
                    </a:lnTo>
                    <a:lnTo>
                      <a:pt x="74" y="36"/>
                    </a:lnTo>
                    <a:lnTo>
                      <a:pt x="70" y="26"/>
                    </a:lnTo>
                    <a:lnTo>
                      <a:pt x="68" y="22"/>
                    </a:lnTo>
                    <a:lnTo>
                      <a:pt x="62" y="18"/>
                    </a:lnTo>
                    <a:lnTo>
                      <a:pt x="56" y="16"/>
                    </a:lnTo>
                    <a:lnTo>
                      <a:pt x="48" y="14"/>
                    </a:lnTo>
                    <a:lnTo>
                      <a:pt x="42" y="16"/>
                    </a:lnTo>
                    <a:lnTo>
                      <a:pt x="36" y="18"/>
                    </a:lnTo>
                    <a:lnTo>
                      <a:pt x="30" y="22"/>
                    </a:lnTo>
                    <a:lnTo>
                      <a:pt x="26" y="26"/>
                    </a:lnTo>
                    <a:lnTo>
                      <a:pt x="22" y="36"/>
                    </a:lnTo>
                    <a:lnTo>
                      <a:pt x="18" y="46"/>
                    </a:lnTo>
                    <a:lnTo>
                      <a:pt x="76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Freeform 20"/>
              <p:cNvSpPr>
                <a:spLocks/>
              </p:cNvSpPr>
              <p:nvPr/>
            </p:nvSpPr>
            <p:spPr bwMode="auto">
              <a:xfrm>
                <a:off x="2607" y="2200"/>
                <a:ext cx="86" cy="114"/>
              </a:xfrm>
              <a:custGeom>
                <a:avLst/>
                <a:gdLst>
                  <a:gd name="T0" fmla="*/ 84 w 86"/>
                  <a:gd name="T1" fmla="*/ 108 h 114"/>
                  <a:gd name="T2" fmla="*/ 84 w 86"/>
                  <a:gd name="T3" fmla="*/ 108 h 114"/>
                  <a:gd name="T4" fmla="*/ 72 w 86"/>
                  <a:gd name="T5" fmla="*/ 112 h 114"/>
                  <a:gd name="T6" fmla="*/ 64 w 86"/>
                  <a:gd name="T7" fmla="*/ 114 h 114"/>
                  <a:gd name="T8" fmla="*/ 54 w 86"/>
                  <a:gd name="T9" fmla="*/ 114 h 114"/>
                  <a:gd name="T10" fmla="*/ 54 w 86"/>
                  <a:gd name="T11" fmla="*/ 114 h 114"/>
                  <a:gd name="T12" fmla="*/ 42 w 86"/>
                  <a:gd name="T13" fmla="*/ 112 h 114"/>
                  <a:gd name="T14" fmla="*/ 32 w 86"/>
                  <a:gd name="T15" fmla="*/ 110 h 114"/>
                  <a:gd name="T16" fmla="*/ 22 w 86"/>
                  <a:gd name="T17" fmla="*/ 106 h 114"/>
                  <a:gd name="T18" fmla="*/ 14 w 86"/>
                  <a:gd name="T19" fmla="*/ 98 h 114"/>
                  <a:gd name="T20" fmla="*/ 8 w 86"/>
                  <a:gd name="T21" fmla="*/ 90 h 114"/>
                  <a:gd name="T22" fmla="*/ 4 w 86"/>
                  <a:gd name="T23" fmla="*/ 82 h 114"/>
                  <a:gd name="T24" fmla="*/ 0 w 86"/>
                  <a:gd name="T25" fmla="*/ 70 h 114"/>
                  <a:gd name="T26" fmla="*/ 0 w 86"/>
                  <a:gd name="T27" fmla="*/ 58 h 114"/>
                  <a:gd name="T28" fmla="*/ 0 w 86"/>
                  <a:gd name="T29" fmla="*/ 58 h 114"/>
                  <a:gd name="T30" fmla="*/ 0 w 86"/>
                  <a:gd name="T31" fmla="*/ 46 h 114"/>
                  <a:gd name="T32" fmla="*/ 4 w 86"/>
                  <a:gd name="T33" fmla="*/ 36 h 114"/>
                  <a:gd name="T34" fmla="*/ 8 w 86"/>
                  <a:gd name="T35" fmla="*/ 26 h 114"/>
                  <a:gd name="T36" fmla="*/ 16 w 86"/>
                  <a:gd name="T37" fmla="*/ 18 h 114"/>
                  <a:gd name="T38" fmla="*/ 24 w 86"/>
                  <a:gd name="T39" fmla="*/ 10 h 114"/>
                  <a:gd name="T40" fmla="*/ 34 w 86"/>
                  <a:gd name="T41" fmla="*/ 6 h 114"/>
                  <a:gd name="T42" fmla="*/ 46 w 86"/>
                  <a:gd name="T43" fmla="*/ 2 h 114"/>
                  <a:gd name="T44" fmla="*/ 58 w 86"/>
                  <a:gd name="T45" fmla="*/ 0 h 114"/>
                  <a:gd name="T46" fmla="*/ 58 w 86"/>
                  <a:gd name="T47" fmla="*/ 0 h 114"/>
                  <a:gd name="T48" fmla="*/ 74 w 86"/>
                  <a:gd name="T49" fmla="*/ 2 h 114"/>
                  <a:gd name="T50" fmla="*/ 86 w 86"/>
                  <a:gd name="T51" fmla="*/ 6 h 114"/>
                  <a:gd name="T52" fmla="*/ 80 w 86"/>
                  <a:gd name="T53" fmla="*/ 22 h 114"/>
                  <a:gd name="T54" fmla="*/ 80 w 86"/>
                  <a:gd name="T55" fmla="*/ 22 h 114"/>
                  <a:gd name="T56" fmla="*/ 72 w 86"/>
                  <a:gd name="T57" fmla="*/ 18 h 114"/>
                  <a:gd name="T58" fmla="*/ 58 w 86"/>
                  <a:gd name="T59" fmla="*/ 16 h 114"/>
                  <a:gd name="T60" fmla="*/ 58 w 86"/>
                  <a:gd name="T61" fmla="*/ 16 h 114"/>
                  <a:gd name="T62" fmla="*/ 48 w 86"/>
                  <a:gd name="T63" fmla="*/ 18 h 114"/>
                  <a:gd name="T64" fmla="*/ 42 w 86"/>
                  <a:gd name="T65" fmla="*/ 20 h 114"/>
                  <a:gd name="T66" fmla="*/ 34 w 86"/>
                  <a:gd name="T67" fmla="*/ 24 h 114"/>
                  <a:gd name="T68" fmla="*/ 30 w 86"/>
                  <a:gd name="T69" fmla="*/ 28 h 114"/>
                  <a:gd name="T70" fmla="*/ 26 w 86"/>
                  <a:gd name="T71" fmla="*/ 34 h 114"/>
                  <a:gd name="T72" fmla="*/ 22 w 86"/>
                  <a:gd name="T73" fmla="*/ 42 h 114"/>
                  <a:gd name="T74" fmla="*/ 20 w 86"/>
                  <a:gd name="T75" fmla="*/ 50 h 114"/>
                  <a:gd name="T76" fmla="*/ 20 w 86"/>
                  <a:gd name="T77" fmla="*/ 58 h 114"/>
                  <a:gd name="T78" fmla="*/ 20 w 86"/>
                  <a:gd name="T79" fmla="*/ 58 h 114"/>
                  <a:gd name="T80" fmla="*/ 20 w 86"/>
                  <a:gd name="T81" fmla="*/ 66 h 114"/>
                  <a:gd name="T82" fmla="*/ 22 w 86"/>
                  <a:gd name="T83" fmla="*/ 74 h 114"/>
                  <a:gd name="T84" fmla="*/ 26 w 86"/>
                  <a:gd name="T85" fmla="*/ 82 h 114"/>
                  <a:gd name="T86" fmla="*/ 30 w 86"/>
                  <a:gd name="T87" fmla="*/ 88 h 114"/>
                  <a:gd name="T88" fmla="*/ 36 w 86"/>
                  <a:gd name="T89" fmla="*/ 92 h 114"/>
                  <a:gd name="T90" fmla="*/ 42 w 86"/>
                  <a:gd name="T91" fmla="*/ 96 h 114"/>
                  <a:gd name="T92" fmla="*/ 50 w 86"/>
                  <a:gd name="T93" fmla="*/ 98 h 114"/>
                  <a:gd name="T94" fmla="*/ 58 w 86"/>
                  <a:gd name="T95" fmla="*/ 98 h 114"/>
                  <a:gd name="T96" fmla="*/ 58 w 86"/>
                  <a:gd name="T97" fmla="*/ 98 h 114"/>
                  <a:gd name="T98" fmla="*/ 72 w 86"/>
                  <a:gd name="T99" fmla="*/ 96 h 114"/>
                  <a:gd name="T100" fmla="*/ 82 w 86"/>
                  <a:gd name="T101" fmla="*/ 92 h 114"/>
                  <a:gd name="T102" fmla="*/ 84 w 86"/>
                  <a:gd name="T103" fmla="*/ 108 h 1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6"/>
                  <a:gd name="T157" fmla="*/ 0 h 114"/>
                  <a:gd name="T158" fmla="*/ 86 w 86"/>
                  <a:gd name="T159" fmla="*/ 114 h 11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6" h="114">
                    <a:moveTo>
                      <a:pt x="84" y="108"/>
                    </a:moveTo>
                    <a:lnTo>
                      <a:pt x="84" y="108"/>
                    </a:lnTo>
                    <a:lnTo>
                      <a:pt x="72" y="112"/>
                    </a:lnTo>
                    <a:lnTo>
                      <a:pt x="64" y="114"/>
                    </a:lnTo>
                    <a:lnTo>
                      <a:pt x="54" y="114"/>
                    </a:lnTo>
                    <a:lnTo>
                      <a:pt x="42" y="112"/>
                    </a:lnTo>
                    <a:lnTo>
                      <a:pt x="32" y="110"/>
                    </a:lnTo>
                    <a:lnTo>
                      <a:pt x="22" y="106"/>
                    </a:lnTo>
                    <a:lnTo>
                      <a:pt x="14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6"/>
                    </a:lnTo>
                    <a:lnTo>
                      <a:pt x="4" y="36"/>
                    </a:lnTo>
                    <a:lnTo>
                      <a:pt x="8" y="26"/>
                    </a:lnTo>
                    <a:lnTo>
                      <a:pt x="16" y="18"/>
                    </a:lnTo>
                    <a:lnTo>
                      <a:pt x="24" y="10"/>
                    </a:lnTo>
                    <a:lnTo>
                      <a:pt x="34" y="6"/>
                    </a:lnTo>
                    <a:lnTo>
                      <a:pt x="46" y="2"/>
                    </a:lnTo>
                    <a:lnTo>
                      <a:pt x="58" y="0"/>
                    </a:lnTo>
                    <a:lnTo>
                      <a:pt x="74" y="2"/>
                    </a:lnTo>
                    <a:lnTo>
                      <a:pt x="86" y="6"/>
                    </a:lnTo>
                    <a:lnTo>
                      <a:pt x="80" y="22"/>
                    </a:lnTo>
                    <a:lnTo>
                      <a:pt x="72" y="18"/>
                    </a:lnTo>
                    <a:lnTo>
                      <a:pt x="58" y="16"/>
                    </a:lnTo>
                    <a:lnTo>
                      <a:pt x="48" y="18"/>
                    </a:lnTo>
                    <a:lnTo>
                      <a:pt x="42" y="20"/>
                    </a:lnTo>
                    <a:lnTo>
                      <a:pt x="34" y="24"/>
                    </a:lnTo>
                    <a:lnTo>
                      <a:pt x="30" y="28"/>
                    </a:lnTo>
                    <a:lnTo>
                      <a:pt x="26" y="34"/>
                    </a:lnTo>
                    <a:lnTo>
                      <a:pt x="22" y="42"/>
                    </a:lnTo>
                    <a:lnTo>
                      <a:pt x="20" y="50"/>
                    </a:lnTo>
                    <a:lnTo>
                      <a:pt x="20" y="58"/>
                    </a:lnTo>
                    <a:lnTo>
                      <a:pt x="20" y="66"/>
                    </a:lnTo>
                    <a:lnTo>
                      <a:pt x="22" y="74"/>
                    </a:lnTo>
                    <a:lnTo>
                      <a:pt x="26" y="82"/>
                    </a:lnTo>
                    <a:lnTo>
                      <a:pt x="30" y="88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72" y="96"/>
                    </a:lnTo>
                    <a:lnTo>
                      <a:pt x="82" y="92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Freeform 21"/>
              <p:cNvSpPr>
                <a:spLocks/>
              </p:cNvSpPr>
              <p:nvPr/>
            </p:nvSpPr>
            <p:spPr bwMode="auto">
              <a:xfrm>
                <a:off x="2715" y="2152"/>
                <a:ext cx="92" cy="160"/>
              </a:xfrm>
              <a:custGeom>
                <a:avLst/>
                <a:gdLst>
                  <a:gd name="T0" fmla="*/ 0 w 92"/>
                  <a:gd name="T1" fmla="*/ 0 h 160"/>
                  <a:gd name="T2" fmla="*/ 20 w 92"/>
                  <a:gd name="T3" fmla="*/ 0 h 160"/>
                  <a:gd name="T4" fmla="*/ 20 w 92"/>
                  <a:gd name="T5" fmla="*/ 68 h 160"/>
                  <a:gd name="T6" fmla="*/ 20 w 92"/>
                  <a:gd name="T7" fmla="*/ 68 h 160"/>
                  <a:gd name="T8" fmla="*/ 20 w 92"/>
                  <a:gd name="T9" fmla="*/ 68 h 160"/>
                  <a:gd name="T10" fmla="*/ 26 w 92"/>
                  <a:gd name="T11" fmla="*/ 60 h 160"/>
                  <a:gd name="T12" fmla="*/ 34 w 92"/>
                  <a:gd name="T13" fmla="*/ 54 h 160"/>
                  <a:gd name="T14" fmla="*/ 34 w 92"/>
                  <a:gd name="T15" fmla="*/ 54 h 160"/>
                  <a:gd name="T16" fmla="*/ 44 w 92"/>
                  <a:gd name="T17" fmla="*/ 50 h 160"/>
                  <a:gd name="T18" fmla="*/ 54 w 92"/>
                  <a:gd name="T19" fmla="*/ 48 h 160"/>
                  <a:gd name="T20" fmla="*/ 54 w 92"/>
                  <a:gd name="T21" fmla="*/ 48 h 160"/>
                  <a:gd name="T22" fmla="*/ 66 w 92"/>
                  <a:gd name="T23" fmla="*/ 50 h 160"/>
                  <a:gd name="T24" fmla="*/ 72 w 92"/>
                  <a:gd name="T25" fmla="*/ 54 h 160"/>
                  <a:gd name="T26" fmla="*/ 78 w 92"/>
                  <a:gd name="T27" fmla="*/ 58 h 160"/>
                  <a:gd name="T28" fmla="*/ 84 w 92"/>
                  <a:gd name="T29" fmla="*/ 64 h 160"/>
                  <a:gd name="T30" fmla="*/ 88 w 92"/>
                  <a:gd name="T31" fmla="*/ 72 h 160"/>
                  <a:gd name="T32" fmla="*/ 90 w 92"/>
                  <a:gd name="T33" fmla="*/ 82 h 160"/>
                  <a:gd name="T34" fmla="*/ 92 w 92"/>
                  <a:gd name="T35" fmla="*/ 96 h 160"/>
                  <a:gd name="T36" fmla="*/ 92 w 92"/>
                  <a:gd name="T37" fmla="*/ 160 h 160"/>
                  <a:gd name="T38" fmla="*/ 72 w 92"/>
                  <a:gd name="T39" fmla="*/ 160 h 160"/>
                  <a:gd name="T40" fmla="*/ 72 w 92"/>
                  <a:gd name="T41" fmla="*/ 98 h 160"/>
                  <a:gd name="T42" fmla="*/ 72 w 92"/>
                  <a:gd name="T43" fmla="*/ 98 h 160"/>
                  <a:gd name="T44" fmla="*/ 70 w 92"/>
                  <a:gd name="T45" fmla="*/ 84 h 160"/>
                  <a:gd name="T46" fmla="*/ 66 w 92"/>
                  <a:gd name="T47" fmla="*/ 74 h 160"/>
                  <a:gd name="T48" fmla="*/ 64 w 92"/>
                  <a:gd name="T49" fmla="*/ 70 h 160"/>
                  <a:gd name="T50" fmla="*/ 58 w 92"/>
                  <a:gd name="T51" fmla="*/ 68 h 160"/>
                  <a:gd name="T52" fmla="*/ 54 w 92"/>
                  <a:gd name="T53" fmla="*/ 66 h 160"/>
                  <a:gd name="T54" fmla="*/ 48 w 92"/>
                  <a:gd name="T55" fmla="*/ 66 h 160"/>
                  <a:gd name="T56" fmla="*/ 48 w 92"/>
                  <a:gd name="T57" fmla="*/ 66 h 160"/>
                  <a:gd name="T58" fmla="*/ 38 w 92"/>
                  <a:gd name="T59" fmla="*/ 66 h 160"/>
                  <a:gd name="T60" fmla="*/ 30 w 92"/>
                  <a:gd name="T61" fmla="*/ 70 h 160"/>
                  <a:gd name="T62" fmla="*/ 24 w 92"/>
                  <a:gd name="T63" fmla="*/ 78 h 160"/>
                  <a:gd name="T64" fmla="*/ 20 w 92"/>
                  <a:gd name="T65" fmla="*/ 84 h 160"/>
                  <a:gd name="T66" fmla="*/ 20 w 92"/>
                  <a:gd name="T67" fmla="*/ 84 h 160"/>
                  <a:gd name="T68" fmla="*/ 20 w 92"/>
                  <a:gd name="T69" fmla="*/ 94 h 160"/>
                  <a:gd name="T70" fmla="*/ 20 w 92"/>
                  <a:gd name="T71" fmla="*/ 160 h 160"/>
                  <a:gd name="T72" fmla="*/ 0 w 92"/>
                  <a:gd name="T73" fmla="*/ 160 h 160"/>
                  <a:gd name="T74" fmla="*/ 0 w 92"/>
                  <a:gd name="T75" fmla="*/ 0 h 16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2"/>
                  <a:gd name="T115" fmla="*/ 0 h 160"/>
                  <a:gd name="T116" fmla="*/ 92 w 92"/>
                  <a:gd name="T117" fmla="*/ 160 h 16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2" h="160">
                    <a:moveTo>
                      <a:pt x="0" y="0"/>
                    </a:moveTo>
                    <a:lnTo>
                      <a:pt x="20" y="0"/>
                    </a:lnTo>
                    <a:lnTo>
                      <a:pt x="20" y="68"/>
                    </a:lnTo>
                    <a:lnTo>
                      <a:pt x="26" y="60"/>
                    </a:lnTo>
                    <a:lnTo>
                      <a:pt x="34" y="54"/>
                    </a:lnTo>
                    <a:lnTo>
                      <a:pt x="44" y="50"/>
                    </a:lnTo>
                    <a:lnTo>
                      <a:pt x="54" y="48"/>
                    </a:lnTo>
                    <a:lnTo>
                      <a:pt x="66" y="50"/>
                    </a:lnTo>
                    <a:lnTo>
                      <a:pt x="72" y="54"/>
                    </a:lnTo>
                    <a:lnTo>
                      <a:pt x="78" y="58"/>
                    </a:lnTo>
                    <a:lnTo>
                      <a:pt x="84" y="64"/>
                    </a:lnTo>
                    <a:lnTo>
                      <a:pt x="88" y="72"/>
                    </a:lnTo>
                    <a:lnTo>
                      <a:pt x="90" y="82"/>
                    </a:lnTo>
                    <a:lnTo>
                      <a:pt x="92" y="96"/>
                    </a:lnTo>
                    <a:lnTo>
                      <a:pt x="92" y="160"/>
                    </a:lnTo>
                    <a:lnTo>
                      <a:pt x="72" y="160"/>
                    </a:lnTo>
                    <a:lnTo>
                      <a:pt x="72" y="98"/>
                    </a:lnTo>
                    <a:lnTo>
                      <a:pt x="70" y="84"/>
                    </a:lnTo>
                    <a:lnTo>
                      <a:pt x="66" y="74"/>
                    </a:lnTo>
                    <a:lnTo>
                      <a:pt x="64" y="70"/>
                    </a:lnTo>
                    <a:lnTo>
                      <a:pt x="58" y="68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38" y="66"/>
                    </a:lnTo>
                    <a:lnTo>
                      <a:pt x="30" y="70"/>
                    </a:lnTo>
                    <a:lnTo>
                      <a:pt x="24" y="78"/>
                    </a:lnTo>
                    <a:lnTo>
                      <a:pt x="20" y="84"/>
                    </a:lnTo>
                    <a:lnTo>
                      <a:pt x="20" y="94"/>
                    </a:lnTo>
                    <a:lnTo>
                      <a:pt x="20" y="160"/>
                    </a:lnTo>
                    <a:lnTo>
                      <a:pt x="0" y="1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Freeform 22"/>
              <p:cNvSpPr>
                <a:spLocks/>
              </p:cNvSpPr>
              <p:nvPr/>
            </p:nvSpPr>
            <p:spPr bwMode="auto">
              <a:xfrm>
                <a:off x="2837" y="2200"/>
                <a:ext cx="94" cy="112"/>
              </a:xfrm>
              <a:custGeom>
                <a:avLst/>
                <a:gdLst>
                  <a:gd name="T0" fmla="*/ 2 w 94"/>
                  <a:gd name="T1" fmla="*/ 32 h 112"/>
                  <a:gd name="T2" fmla="*/ 2 w 94"/>
                  <a:gd name="T3" fmla="*/ 32 h 112"/>
                  <a:gd name="T4" fmla="*/ 0 w 94"/>
                  <a:gd name="T5" fmla="*/ 4 h 112"/>
                  <a:gd name="T6" fmla="*/ 18 w 94"/>
                  <a:gd name="T7" fmla="*/ 4 h 112"/>
                  <a:gd name="T8" fmla="*/ 20 w 94"/>
                  <a:gd name="T9" fmla="*/ 20 h 112"/>
                  <a:gd name="T10" fmla="*/ 20 w 94"/>
                  <a:gd name="T11" fmla="*/ 20 h 112"/>
                  <a:gd name="T12" fmla="*/ 20 w 94"/>
                  <a:gd name="T13" fmla="*/ 20 h 112"/>
                  <a:gd name="T14" fmla="*/ 26 w 94"/>
                  <a:gd name="T15" fmla="*/ 14 h 112"/>
                  <a:gd name="T16" fmla="*/ 34 w 94"/>
                  <a:gd name="T17" fmla="*/ 8 h 112"/>
                  <a:gd name="T18" fmla="*/ 44 w 94"/>
                  <a:gd name="T19" fmla="*/ 2 h 112"/>
                  <a:gd name="T20" fmla="*/ 56 w 94"/>
                  <a:gd name="T21" fmla="*/ 0 h 112"/>
                  <a:gd name="T22" fmla="*/ 56 w 94"/>
                  <a:gd name="T23" fmla="*/ 0 h 112"/>
                  <a:gd name="T24" fmla="*/ 68 w 94"/>
                  <a:gd name="T25" fmla="*/ 2 h 112"/>
                  <a:gd name="T26" fmla="*/ 74 w 94"/>
                  <a:gd name="T27" fmla="*/ 6 h 112"/>
                  <a:gd name="T28" fmla="*/ 80 w 94"/>
                  <a:gd name="T29" fmla="*/ 10 h 112"/>
                  <a:gd name="T30" fmla="*/ 86 w 94"/>
                  <a:gd name="T31" fmla="*/ 16 h 112"/>
                  <a:gd name="T32" fmla="*/ 90 w 94"/>
                  <a:gd name="T33" fmla="*/ 24 h 112"/>
                  <a:gd name="T34" fmla="*/ 92 w 94"/>
                  <a:gd name="T35" fmla="*/ 34 h 112"/>
                  <a:gd name="T36" fmla="*/ 94 w 94"/>
                  <a:gd name="T37" fmla="*/ 46 h 112"/>
                  <a:gd name="T38" fmla="*/ 94 w 94"/>
                  <a:gd name="T39" fmla="*/ 112 h 112"/>
                  <a:gd name="T40" fmla="*/ 74 w 94"/>
                  <a:gd name="T41" fmla="*/ 112 h 112"/>
                  <a:gd name="T42" fmla="*/ 74 w 94"/>
                  <a:gd name="T43" fmla="*/ 50 h 112"/>
                  <a:gd name="T44" fmla="*/ 74 w 94"/>
                  <a:gd name="T45" fmla="*/ 50 h 112"/>
                  <a:gd name="T46" fmla="*/ 72 w 94"/>
                  <a:gd name="T47" fmla="*/ 36 h 112"/>
                  <a:gd name="T48" fmla="*/ 68 w 94"/>
                  <a:gd name="T49" fmla="*/ 26 h 112"/>
                  <a:gd name="T50" fmla="*/ 66 w 94"/>
                  <a:gd name="T51" fmla="*/ 22 h 112"/>
                  <a:gd name="T52" fmla="*/ 60 w 94"/>
                  <a:gd name="T53" fmla="*/ 20 h 112"/>
                  <a:gd name="T54" fmla="*/ 56 w 94"/>
                  <a:gd name="T55" fmla="*/ 18 h 112"/>
                  <a:gd name="T56" fmla="*/ 50 w 94"/>
                  <a:gd name="T57" fmla="*/ 16 h 112"/>
                  <a:gd name="T58" fmla="*/ 50 w 94"/>
                  <a:gd name="T59" fmla="*/ 16 h 112"/>
                  <a:gd name="T60" fmla="*/ 40 w 94"/>
                  <a:gd name="T61" fmla="*/ 18 h 112"/>
                  <a:gd name="T62" fmla="*/ 32 w 94"/>
                  <a:gd name="T63" fmla="*/ 22 h 112"/>
                  <a:gd name="T64" fmla="*/ 26 w 94"/>
                  <a:gd name="T65" fmla="*/ 30 h 112"/>
                  <a:gd name="T66" fmla="*/ 22 w 94"/>
                  <a:gd name="T67" fmla="*/ 36 h 112"/>
                  <a:gd name="T68" fmla="*/ 22 w 94"/>
                  <a:gd name="T69" fmla="*/ 36 h 112"/>
                  <a:gd name="T70" fmla="*/ 22 w 94"/>
                  <a:gd name="T71" fmla="*/ 46 h 112"/>
                  <a:gd name="T72" fmla="*/ 22 w 94"/>
                  <a:gd name="T73" fmla="*/ 112 h 112"/>
                  <a:gd name="T74" fmla="*/ 2 w 94"/>
                  <a:gd name="T75" fmla="*/ 112 h 112"/>
                  <a:gd name="T76" fmla="*/ 2 w 94"/>
                  <a:gd name="T77" fmla="*/ 32 h 11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4"/>
                  <a:gd name="T118" fmla="*/ 0 h 112"/>
                  <a:gd name="T119" fmla="*/ 94 w 94"/>
                  <a:gd name="T120" fmla="*/ 112 h 11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4" h="112">
                    <a:moveTo>
                      <a:pt x="2" y="32"/>
                    </a:moveTo>
                    <a:lnTo>
                      <a:pt x="2" y="32"/>
                    </a:lnTo>
                    <a:lnTo>
                      <a:pt x="0" y="4"/>
                    </a:lnTo>
                    <a:lnTo>
                      <a:pt x="18" y="4"/>
                    </a:lnTo>
                    <a:lnTo>
                      <a:pt x="20" y="20"/>
                    </a:lnTo>
                    <a:lnTo>
                      <a:pt x="26" y="14"/>
                    </a:lnTo>
                    <a:lnTo>
                      <a:pt x="34" y="8"/>
                    </a:lnTo>
                    <a:lnTo>
                      <a:pt x="44" y="2"/>
                    </a:lnTo>
                    <a:lnTo>
                      <a:pt x="56" y="0"/>
                    </a:lnTo>
                    <a:lnTo>
                      <a:pt x="68" y="2"/>
                    </a:lnTo>
                    <a:lnTo>
                      <a:pt x="74" y="6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90" y="24"/>
                    </a:lnTo>
                    <a:lnTo>
                      <a:pt x="92" y="34"/>
                    </a:lnTo>
                    <a:lnTo>
                      <a:pt x="94" y="46"/>
                    </a:lnTo>
                    <a:lnTo>
                      <a:pt x="94" y="112"/>
                    </a:lnTo>
                    <a:lnTo>
                      <a:pt x="74" y="112"/>
                    </a:lnTo>
                    <a:lnTo>
                      <a:pt x="74" y="50"/>
                    </a:lnTo>
                    <a:lnTo>
                      <a:pt x="72" y="36"/>
                    </a:lnTo>
                    <a:lnTo>
                      <a:pt x="68" y="26"/>
                    </a:lnTo>
                    <a:lnTo>
                      <a:pt x="66" y="22"/>
                    </a:lnTo>
                    <a:lnTo>
                      <a:pt x="60" y="20"/>
                    </a:lnTo>
                    <a:lnTo>
                      <a:pt x="56" y="18"/>
                    </a:lnTo>
                    <a:lnTo>
                      <a:pt x="50" y="16"/>
                    </a:lnTo>
                    <a:lnTo>
                      <a:pt x="40" y="18"/>
                    </a:lnTo>
                    <a:lnTo>
                      <a:pt x="32" y="22"/>
                    </a:lnTo>
                    <a:lnTo>
                      <a:pt x="26" y="30"/>
                    </a:lnTo>
                    <a:lnTo>
                      <a:pt x="22" y="36"/>
                    </a:lnTo>
                    <a:lnTo>
                      <a:pt x="22" y="46"/>
                    </a:lnTo>
                    <a:lnTo>
                      <a:pt x="22" y="112"/>
                    </a:lnTo>
                    <a:lnTo>
                      <a:pt x="2" y="112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Freeform 23"/>
              <p:cNvSpPr>
                <a:spLocks noEditPoints="1"/>
              </p:cNvSpPr>
              <p:nvPr/>
            </p:nvSpPr>
            <p:spPr bwMode="auto">
              <a:xfrm>
                <a:off x="2955" y="2200"/>
                <a:ext cx="106" cy="114"/>
              </a:xfrm>
              <a:custGeom>
                <a:avLst/>
                <a:gdLst>
                  <a:gd name="T0" fmla="*/ 52 w 106"/>
                  <a:gd name="T1" fmla="*/ 114 h 114"/>
                  <a:gd name="T2" fmla="*/ 32 w 106"/>
                  <a:gd name="T3" fmla="*/ 110 h 114"/>
                  <a:gd name="T4" fmla="*/ 16 w 106"/>
                  <a:gd name="T5" fmla="*/ 98 h 114"/>
                  <a:gd name="T6" fmla="*/ 4 w 106"/>
                  <a:gd name="T7" fmla="*/ 82 h 114"/>
                  <a:gd name="T8" fmla="*/ 0 w 106"/>
                  <a:gd name="T9" fmla="*/ 58 h 114"/>
                  <a:gd name="T10" fmla="*/ 2 w 106"/>
                  <a:gd name="T11" fmla="*/ 46 h 114"/>
                  <a:gd name="T12" fmla="*/ 10 w 106"/>
                  <a:gd name="T13" fmla="*/ 24 h 114"/>
                  <a:gd name="T14" fmla="*/ 24 w 106"/>
                  <a:gd name="T15" fmla="*/ 10 h 114"/>
                  <a:gd name="T16" fmla="*/ 42 w 106"/>
                  <a:gd name="T17" fmla="*/ 2 h 114"/>
                  <a:gd name="T18" fmla="*/ 54 w 106"/>
                  <a:gd name="T19" fmla="*/ 0 h 114"/>
                  <a:gd name="T20" fmla="*/ 74 w 106"/>
                  <a:gd name="T21" fmla="*/ 4 h 114"/>
                  <a:gd name="T22" fmla="*/ 92 w 106"/>
                  <a:gd name="T23" fmla="*/ 16 h 114"/>
                  <a:gd name="T24" fmla="*/ 102 w 106"/>
                  <a:gd name="T25" fmla="*/ 34 h 114"/>
                  <a:gd name="T26" fmla="*/ 106 w 106"/>
                  <a:gd name="T27" fmla="*/ 56 h 114"/>
                  <a:gd name="T28" fmla="*/ 104 w 106"/>
                  <a:gd name="T29" fmla="*/ 70 h 114"/>
                  <a:gd name="T30" fmla="*/ 96 w 106"/>
                  <a:gd name="T31" fmla="*/ 92 h 114"/>
                  <a:gd name="T32" fmla="*/ 80 w 106"/>
                  <a:gd name="T33" fmla="*/ 106 h 114"/>
                  <a:gd name="T34" fmla="*/ 62 w 106"/>
                  <a:gd name="T35" fmla="*/ 114 h 114"/>
                  <a:gd name="T36" fmla="*/ 52 w 106"/>
                  <a:gd name="T37" fmla="*/ 114 h 114"/>
                  <a:gd name="T38" fmla="*/ 52 w 106"/>
                  <a:gd name="T39" fmla="*/ 100 h 114"/>
                  <a:gd name="T40" fmla="*/ 66 w 106"/>
                  <a:gd name="T41" fmla="*/ 96 h 114"/>
                  <a:gd name="T42" fmla="*/ 76 w 106"/>
                  <a:gd name="T43" fmla="*/ 88 h 114"/>
                  <a:gd name="T44" fmla="*/ 82 w 106"/>
                  <a:gd name="T45" fmla="*/ 74 h 114"/>
                  <a:gd name="T46" fmla="*/ 86 w 106"/>
                  <a:gd name="T47" fmla="*/ 56 h 114"/>
                  <a:gd name="T48" fmla="*/ 84 w 106"/>
                  <a:gd name="T49" fmla="*/ 42 h 114"/>
                  <a:gd name="T50" fmla="*/ 78 w 106"/>
                  <a:gd name="T51" fmla="*/ 30 h 114"/>
                  <a:gd name="T52" fmla="*/ 68 w 106"/>
                  <a:gd name="T53" fmla="*/ 20 h 114"/>
                  <a:gd name="T54" fmla="*/ 54 w 106"/>
                  <a:gd name="T55" fmla="*/ 16 h 114"/>
                  <a:gd name="T56" fmla="*/ 46 w 106"/>
                  <a:gd name="T57" fmla="*/ 16 h 114"/>
                  <a:gd name="T58" fmla="*/ 32 w 106"/>
                  <a:gd name="T59" fmla="*/ 24 h 114"/>
                  <a:gd name="T60" fmla="*/ 24 w 106"/>
                  <a:gd name="T61" fmla="*/ 36 h 114"/>
                  <a:gd name="T62" fmla="*/ 20 w 106"/>
                  <a:gd name="T63" fmla="*/ 58 h 114"/>
                  <a:gd name="T64" fmla="*/ 20 w 106"/>
                  <a:gd name="T65" fmla="*/ 66 h 114"/>
                  <a:gd name="T66" fmla="*/ 26 w 106"/>
                  <a:gd name="T67" fmla="*/ 82 h 114"/>
                  <a:gd name="T68" fmla="*/ 34 w 106"/>
                  <a:gd name="T69" fmla="*/ 92 h 114"/>
                  <a:gd name="T70" fmla="*/ 46 w 106"/>
                  <a:gd name="T71" fmla="*/ 98 h 114"/>
                  <a:gd name="T72" fmla="*/ 52 w 106"/>
                  <a:gd name="T73" fmla="*/ 100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6"/>
                  <a:gd name="T112" fmla="*/ 0 h 114"/>
                  <a:gd name="T113" fmla="*/ 106 w 106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6" h="114">
                    <a:moveTo>
                      <a:pt x="52" y="114"/>
                    </a:moveTo>
                    <a:lnTo>
                      <a:pt x="52" y="114"/>
                    </a:lnTo>
                    <a:lnTo>
                      <a:pt x="42" y="112"/>
                    </a:lnTo>
                    <a:lnTo>
                      <a:pt x="32" y="110"/>
                    </a:lnTo>
                    <a:lnTo>
                      <a:pt x="22" y="106"/>
                    </a:lnTo>
                    <a:lnTo>
                      <a:pt x="16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4" y="34"/>
                    </a:lnTo>
                    <a:lnTo>
                      <a:pt x="10" y="24"/>
                    </a:lnTo>
                    <a:lnTo>
                      <a:pt x="16" y="16"/>
                    </a:lnTo>
                    <a:lnTo>
                      <a:pt x="24" y="10"/>
                    </a:lnTo>
                    <a:lnTo>
                      <a:pt x="32" y="4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4" y="2"/>
                    </a:lnTo>
                    <a:lnTo>
                      <a:pt x="74" y="4"/>
                    </a:lnTo>
                    <a:lnTo>
                      <a:pt x="84" y="10"/>
                    </a:lnTo>
                    <a:lnTo>
                      <a:pt x="92" y="16"/>
                    </a:lnTo>
                    <a:lnTo>
                      <a:pt x="98" y="24"/>
                    </a:lnTo>
                    <a:lnTo>
                      <a:pt x="102" y="34"/>
                    </a:lnTo>
                    <a:lnTo>
                      <a:pt x="104" y="44"/>
                    </a:lnTo>
                    <a:lnTo>
                      <a:pt x="106" y="56"/>
                    </a:lnTo>
                    <a:lnTo>
                      <a:pt x="104" y="70"/>
                    </a:lnTo>
                    <a:lnTo>
                      <a:pt x="102" y="82"/>
                    </a:lnTo>
                    <a:lnTo>
                      <a:pt x="96" y="92"/>
                    </a:lnTo>
                    <a:lnTo>
                      <a:pt x="88" y="100"/>
                    </a:lnTo>
                    <a:lnTo>
                      <a:pt x="80" y="106"/>
                    </a:lnTo>
                    <a:lnTo>
                      <a:pt x="72" y="110"/>
                    </a:lnTo>
                    <a:lnTo>
                      <a:pt x="62" y="114"/>
                    </a:lnTo>
                    <a:lnTo>
                      <a:pt x="52" y="114"/>
                    </a:lnTo>
                    <a:close/>
                    <a:moveTo>
                      <a:pt x="52" y="100"/>
                    </a:moveTo>
                    <a:lnTo>
                      <a:pt x="52" y="100"/>
                    </a:lnTo>
                    <a:lnTo>
                      <a:pt x="60" y="98"/>
                    </a:lnTo>
                    <a:lnTo>
                      <a:pt x="66" y="96"/>
                    </a:lnTo>
                    <a:lnTo>
                      <a:pt x="72" y="92"/>
                    </a:lnTo>
                    <a:lnTo>
                      <a:pt x="76" y="88"/>
                    </a:lnTo>
                    <a:lnTo>
                      <a:pt x="80" y="82"/>
                    </a:lnTo>
                    <a:lnTo>
                      <a:pt x="82" y="74"/>
                    </a:lnTo>
                    <a:lnTo>
                      <a:pt x="84" y="66"/>
                    </a:lnTo>
                    <a:lnTo>
                      <a:pt x="86" y="56"/>
                    </a:lnTo>
                    <a:lnTo>
                      <a:pt x="84" y="42"/>
                    </a:lnTo>
                    <a:lnTo>
                      <a:pt x="82" y="36"/>
                    </a:lnTo>
                    <a:lnTo>
                      <a:pt x="78" y="30"/>
                    </a:lnTo>
                    <a:lnTo>
                      <a:pt x="74" y="24"/>
                    </a:lnTo>
                    <a:lnTo>
                      <a:pt x="68" y="20"/>
                    </a:lnTo>
                    <a:lnTo>
                      <a:pt x="62" y="16"/>
                    </a:lnTo>
                    <a:lnTo>
                      <a:pt x="54" y="16"/>
                    </a:lnTo>
                    <a:lnTo>
                      <a:pt x="46" y="16"/>
                    </a:lnTo>
                    <a:lnTo>
                      <a:pt x="38" y="20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4" y="36"/>
                    </a:lnTo>
                    <a:lnTo>
                      <a:pt x="22" y="42"/>
                    </a:lnTo>
                    <a:lnTo>
                      <a:pt x="20" y="58"/>
                    </a:lnTo>
                    <a:lnTo>
                      <a:pt x="20" y="66"/>
                    </a:lnTo>
                    <a:lnTo>
                      <a:pt x="22" y="74"/>
                    </a:lnTo>
                    <a:lnTo>
                      <a:pt x="26" y="82"/>
                    </a:lnTo>
                    <a:lnTo>
                      <a:pt x="30" y="88"/>
                    </a:lnTo>
                    <a:lnTo>
                      <a:pt x="34" y="92"/>
                    </a:lnTo>
                    <a:lnTo>
                      <a:pt x="40" y="96"/>
                    </a:lnTo>
                    <a:lnTo>
                      <a:pt x="46" y="98"/>
                    </a:lnTo>
                    <a:lnTo>
                      <a:pt x="52" y="1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8" name="Rectangle 24"/>
              <p:cNvSpPr>
                <a:spLocks noChangeArrowheads="1"/>
              </p:cNvSpPr>
              <p:nvPr/>
            </p:nvSpPr>
            <p:spPr bwMode="auto">
              <a:xfrm>
                <a:off x="3085" y="2152"/>
                <a:ext cx="20" cy="1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</a:pPr>
                <a:endParaRPr lang="en-GB" sz="2000" b="1"/>
              </a:p>
            </p:txBody>
          </p:sp>
          <p:sp>
            <p:nvSpPr>
              <p:cNvPr id="37909" name="Freeform 25"/>
              <p:cNvSpPr>
                <a:spLocks noEditPoints="1"/>
              </p:cNvSpPr>
              <p:nvPr/>
            </p:nvSpPr>
            <p:spPr bwMode="auto">
              <a:xfrm>
                <a:off x="3131" y="2200"/>
                <a:ext cx="106" cy="114"/>
              </a:xfrm>
              <a:custGeom>
                <a:avLst/>
                <a:gdLst>
                  <a:gd name="T0" fmla="*/ 52 w 106"/>
                  <a:gd name="T1" fmla="*/ 114 h 114"/>
                  <a:gd name="T2" fmla="*/ 30 w 106"/>
                  <a:gd name="T3" fmla="*/ 110 h 114"/>
                  <a:gd name="T4" fmla="*/ 14 w 106"/>
                  <a:gd name="T5" fmla="*/ 98 h 114"/>
                  <a:gd name="T6" fmla="*/ 4 w 106"/>
                  <a:gd name="T7" fmla="*/ 82 h 114"/>
                  <a:gd name="T8" fmla="*/ 0 w 106"/>
                  <a:gd name="T9" fmla="*/ 58 h 114"/>
                  <a:gd name="T10" fmla="*/ 0 w 106"/>
                  <a:gd name="T11" fmla="*/ 46 h 114"/>
                  <a:gd name="T12" fmla="*/ 8 w 106"/>
                  <a:gd name="T13" fmla="*/ 24 h 114"/>
                  <a:gd name="T14" fmla="*/ 22 w 106"/>
                  <a:gd name="T15" fmla="*/ 10 h 114"/>
                  <a:gd name="T16" fmla="*/ 42 w 106"/>
                  <a:gd name="T17" fmla="*/ 2 h 114"/>
                  <a:gd name="T18" fmla="*/ 52 w 106"/>
                  <a:gd name="T19" fmla="*/ 0 h 114"/>
                  <a:gd name="T20" fmla="*/ 74 w 106"/>
                  <a:gd name="T21" fmla="*/ 4 h 114"/>
                  <a:gd name="T22" fmla="*/ 90 w 106"/>
                  <a:gd name="T23" fmla="*/ 16 h 114"/>
                  <a:gd name="T24" fmla="*/ 102 w 106"/>
                  <a:gd name="T25" fmla="*/ 34 h 114"/>
                  <a:gd name="T26" fmla="*/ 106 w 106"/>
                  <a:gd name="T27" fmla="*/ 56 h 114"/>
                  <a:gd name="T28" fmla="*/ 104 w 106"/>
                  <a:gd name="T29" fmla="*/ 70 h 114"/>
                  <a:gd name="T30" fmla="*/ 94 w 106"/>
                  <a:gd name="T31" fmla="*/ 92 h 114"/>
                  <a:gd name="T32" fmla="*/ 80 w 106"/>
                  <a:gd name="T33" fmla="*/ 106 h 114"/>
                  <a:gd name="T34" fmla="*/ 62 w 106"/>
                  <a:gd name="T35" fmla="*/ 114 h 114"/>
                  <a:gd name="T36" fmla="*/ 52 w 106"/>
                  <a:gd name="T37" fmla="*/ 114 h 114"/>
                  <a:gd name="T38" fmla="*/ 52 w 106"/>
                  <a:gd name="T39" fmla="*/ 100 h 114"/>
                  <a:gd name="T40" fmla="*/ 64 w 106"/>
                  <a:gd name="T41" fmla="*/ 96 h 114"/>
                  <a:gd name="T42" fmla="*/ 76 w 106"/>
                  <a:gd name="T43" fmla="*/ 88 h 114"/>
                  <a:gd name="T44" fmla="*/ 82 w 106"/>
                  <a:gd name="T45" fmla="*/ 74 h 114"/>
                  <a:gd name="T46" fmla="*/ 84 w 106"/>
                  <a:gd name="T47" fmla="*/ 56 h 114"/>
                  <a:gd name="T48" fmla="*/ 82 w 106"/>
                  <a:gd name="T49" fmla="*/ 42 h 114"/>
                  <a:gd name="T50" fmla="*/ 78 w 106"/>
                  <a:gd name="T51" fmla="*/ 30 h 114"/>
                  <a:gd name="T52" fmla="*/ 68 w 106"/>
                  <a:gd name="T53" fmla="*/ 20 h 114"/>
                  <a:gd name="T54" fmla="*/ 52 w 106"/>
                  <a:gd name="T55" fmla="*/ 16 h 114"/>
                  <a:gd name="T56" fmla="*/ 44 w 106"/>
                  <a:gd name="T57" fmla="*/ 16 h 114"/>
                  <a:gd name="T58" fmla="*/ 32 w 106"/>
                  <a:gd name="T59" fmla="*/ 24 h 114"/>
                  <a:gd name="T60" fmla="*/ 24 w 106"/>
                  <a:gd name="T61" fmla="*/ 36 h 114"/>
                  <a:gd name="T62" fmla="*/ 20 w 106"/>
                  <a:gd name="T63" fmla="*/ 58 h 114"/>
                  <a:gd name="T64" fmla="*/ 20 w 106"/>
                  <a:gd name="T65" fmla="*/ 66 h 114"/>
                  <a:gd name="T66" fmla="*/ 24 w 106"/>
                  <a:gd name="T67" fmla="*/ 82 h 114"/>
                  <a:gd name="T68" fmla="*/ 32 w 106"/>
                  <a:gd name="T69" fmla="*/ 92 h 114"/>
                  <a:gd name="T70" fmla="*/ 44 w 106"/>
                  <a:gd name="T71" fmla="*/ 98 h 114"/>
                  <a:gd name="T72" fmla="*/ 52 w 106"/>
                  <a:gd name="T73" fmla="*/ 100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6"/>
                  <a:gd name="T112" fmla="*/ 0 h 114"/>
                  <a:gd name="T113" fmla="*/ 106 w 106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6" h="114">
                    <a:moveTo>
                      <a:pt x="52" y="114"/>
                    </a:moveTo>
                    <a:lnTo>
                      <a:pt x="52" y="114"/>
                    </a:lnTo>
                    <a:lnTo>
                      <a:pt x="40" y="112"/>
                    </a:lnTo>
                    <a:lnTo>
                      <a:pt x="30" y="110"/>
                    </a:lnTo>
                    <a:lnTo>
                      <a:pt x="22" y="106"/>
                    </a:lnTo>
                    <a:lnTo>
                      <a:pt x="14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6"/>
                    </a:lnTo>
                    <a:lnTo>
                      <a:pt x="4" y="34"/>
                    </a:lnTo>
                    <a:lnTo>
                      <a:pt x="8" y="24"/>
                    </a:lnTo>
                    <a:lnTo>
                      <a:pt x="14" y="16"/>
                    </a:lnTo>
                    <a:lnTo>
                      <a:pt x="22" y="10"/>
                    </a:lnTo>
                    <a:lnTo>
                      <a:pt x="32" y="4"/>
                    </a:lnTo>
                    <a:lnTo>
                      <a:pt x="42" y="2"/>
                    </a:lnTo>
                    <a:lnTo>
                      <a:pt x="52" y="0"/>
                    </a:lnTo>
                    <a:lnTo>
                      <a:pt x="64" y="2"/>
                    </a:lnTo>
                    <a:lnTo>
                      <a:pt x="74" y="4"/>
                    </a:lnTo>
                    <a:lnTo>
                      <a:pt x="84" y="10"/>
                    </a:lnTo>
                    <a:lnTo>
                      <a:pt x="90" y="16"/>
                    </a:lnTo>
                    <a:lnTo>
                      <a:pt x="96" y="24"/>
                    </a:lnTo>
                    <a:lnTo>
                      <a:pt x="102" y="34"/>
                    </a:lnTo>
                    <a:lnTo>
                      <a:pt x="104" y="44"/>
                    </a:lnTo>
                    <a:lnTo>
                      <a:pt x="106" y="56"/>
                    </a:lnTo>
                    <a:lnTo>
                      <a:pt x="104" y="70"/>
                    </a:lnTo>
                    <a:lnTo>
                      <a:pt x="100" y="82"/>
                    </a:lnTo>
                    <a:lnTo>
                      <a:pt x="94" y="92"/>
                    </a:lnTo>
                    <a:lnTo>
                      <a:pt x="88" y="100"/>
                    </a:lnTo>
                    <a:lnTo>
                      <a:pt x="80" y="106"/>
                    </a:lnTo>
                    <a:lnTo>
                      <a:pt x="70" y="110"/>
                    </a:lnTo>
                    <a:lnTo>
                      <a:pt x="62" y="114"/>
                    </a:lnTo>
                    <a:lnTo>
                      <a:pt x="52" y="114"/>
                    </a:lnTo>
                    <a:close/>
                    <a:moveTo>
                      <a:pt x="52" y="100"/>
                    </a:moveTo>
                    <a:lnTo>
                      <a:pt x="52" y="100"/>
                    </a:lnTo>
                    <a:lnTo>
                      <a:pt x="58" y="98"/>
                    </a:lnTo>
                    <a:lnTo>
                      <a:pt x="64" y="96"/>
                    </a:lnTo>
                    <a:lnTo>
                      <a:pt x="70" y="92"/>
                    </a:lnTo>
                    <a:lnTo>
                      <a:pt x="76" y="88"/>
                    </a:lnTo>
                    <a:lnTo>
                      <a:pt x="80" y="82"/>
                    </a:lnTo>
                    <a:lnTo>
                      <a:pt x="82" y="74"/>
                    </a:lnTo>
                    <a:lnTo>
                      <a:pt x="84" y="66"/>
                    </a:lnTo>
                    <a:lnTo>
                      <a:pt x="84" y="56"/>
                    </a:lnTo>
                    <a:lnTo>
                      <a:pt x="82" y="42"/>
                    </a:lnTo>
                    <a:lnTo>
                      <a:pt x="80" y="36"/>
                    </a:lnTo>
                    <a:lnTo>
                      <a:pt x="78" y="30"/>
                    </a:lnTo>
                    <a:lnTo>
                      <a:pt x="72" y="24"/>
                    </a:lnTo>
                    <a:lnTo>
                      <a:pt x="68" y="20"/>
                    </a:lnTo>
                    <a:lnTo>
                      <a:pt x="60" y="16"/>
                    </a:lnTo>
                    <a:lnTo>
                      <a:pt x="52" y="16"/>
                    </a:lnTo>
                    <a:lnTo>
                      <a:pt x="44" y="16"/>
                    </a:lnTo>
                    <a:lnTo>
                      <a:pt x="38" y="20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4" y="36"/>
                    </a:lnTo>
                    <a:lnTo>
                      <a:pt x="22" y="42"/>
                    </a:lnTo>
                    <a:lnTo>
                      <a:pt x="20" y="58"/>
                    </a:lnTo>
                    <a:lnTo>
                      <a:pt x="20" y="66"/>
                    </a:lnTo>
                    <a:lnTo>
                      <a:pt x="22" y="74"/>
                    </a:lnTo>
                    <a:lnTo>
                      <a:pt x="24" y="82"/>
                    </a:lnTo>
                    <a:lnTo>
                      <a:pt x="28" y="88"/>
                    </a:lnTo>
                    <a:lnTo>
                      <a:pt x="32" y="92"/>
                    </a:lnTo>
                    <a:lnTo>
                      <a:pt x="38" y="96"/>
                    </a:lnTo>
                    <a:lnTo>
                      <a:pt x="44" y="98"/>
                    </a:lnTo>
                    <a:lnTo>
                      <a:pt x="52" y="1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0" name="Freeform 26"/>
              <p:cNvSpPr>
                <a:spLocks noEditPoints="1"/>
              </p:cNvSpPr>
              <p:nvPr/>
            </p:nvSpPr>
            <p:spPr bwMode="auto">
              <a:xfrm>
                <a:off x="3253" y="2200"/>
                <a:ext cx="102" cy="158"/>
              </a:xfrm>
              <a:custGeom>
                <a:avLst/>
                <a:gdLst>
                  <a:gd name="T0" fmla="*/ 100 w 102"/>
                  <a:gd name="T1" fmla="*/ 96 h 158"/>
                  <a:gd name="T2" fmla="*/ 96 w 102"/>
                  <a:gd name="T3" fmla="*/ 126 h 158"/>
                  <a:gd name="T4" fmla="*/ 86 w 102"/>
                  <a:gd name="T5" fmla="*/ 146 h 158"/>
                  <a:gd name="T6" fmla="*/ 76 w 102"/>
                  <a:gd name="T7" fmla="*/ 152 h 158"/>
                  <a:gd name="T8" fmla="*/ 56 w 102"/>
                  <a:gd name="T9" fmla="*/ 158 h 158"/>
                  <a:gd name="T10" fmla="*/ 46 w 102"/>
                  <a:gd name="T11" fmla="*/ 158 h 158"/>
                  <a:gd name="T12" fmla="*/ 18 w 102"/>
                  <a:gd name="T13" fmla="*/ 154 h 158"/>
                  <a:gd name="T14" fmla="*/ 14 w 102"/>
                  <a:gd name="T15" fmla="*/ 134 h 158"/>
                  <a:gd name="T16" fmla="*/ 28 w 102"/>
                  <a:gd name="T17" fmla="*/ 140 h 158"/>
                  <a:gd name="T18" fmla="*/ 46 w 102"/>
                  <a:gd name="T19" fmla="*/ 142 h 158"/>
                  <a:gd name="T20" fmla="*/ 60 w 102"/>
                  <a:gd name="T21" fmla="*/ 140 h 158"/>
                  <a:gd name="T22" fmla="*/ 72 w 102"/>
                  <a:gd name="T23" fmla="*/ 134 h 158"/>
                  <a:gd name="T24" fmla="*/ 78 w 102"/>
                  <a:gd name="T25" fmla="*/ 122 h 158"/>
                  <a:gd name="T26" fmla="*/ 82 w 102"/>
                  <a:gd name="T27" fmla="*/ 104 h 158"/>
                  <a:gd name="T28" fmla="*/ 80 w 102"/>
                  <a:gd name="T29" fmla="*/ 92 h 158"/>
                  <a:gd name="T30" fmla="*/ 76 w 102"/>
                  <a:gd name="T31" fmla="*/ 100 h 158"/>
                  <a:gd name="T32" fmla="*/ 58 w 102"/>
                  <a:gd name="T33" fmla="*/ 110 h 158"/>
                  <a:gd name="T34" fmla="*/ 46 w 102"/>
                  <a:gd name="T35" fmla="*/ 112 h 158"/>
                  <a:gd name="T36" fmla="*/ 28 w 102"/>
                  <a:gd name="T37" fmla="*/ 106 h 158"/>
                  <a:gd name="T38" fmla="*/ 14 w 102"/>
                  <a:gd name="T39" fmla="*/ 96 h 158"/>
                  <a:gd name="T40" fmla="*/ 4 w 102"/>
                  <a:gd name="T41" fmla="*/ 80 h 158"/>
                  <a:gd name="T42" fmla="*/ 0 w 102"/>
                  <a:gd name="T43" fmla="*/ 58 h 158"/>
                  <a:gd name="T44" fmla="*/ 2 w 102"/>
                  <a:gd name="T45" fmla="*/ 46 h 158"/>
                  <a:gd name="T46" fmla="*/ 10 w 102"/>
                  <a:gd name="T47" fmla="*/ 24 h 158"/>
                  <a:gd name="T48" fmla="*/ 22 w 102"/>
                  <a:gd name="T49" fmla="*/ 10 h 158"/>
                  <a:gd name="T50" fmla="*/ 40 w 102"/>
                  <a:gd name="T51" fmla="*/ 2 h 158"/>
                  <a:gd name="T52" fmla="*/ 50 w 102"/>
                  <a:gd name="T53" fmla="*/ 0 h 158"/>
                  <a:gd name="T54" fmla="*/ 72 w 102"/>
                  <a:gd name="T55" fmla="*/ 6 h 158"/>
                  <a:gd name="T56" fmla="*/ 82 w 102"/>
                  <a:gd name="T57" fmla="*/ 20 h 158"/>
                  <a:gd name="T58" fmla="*/ 84 w 102"/>
                  <a:gd name="T59" fmla="*/ 4 h 158"/>
                  <a:gd name="T60" fmla="*/ 102 w 102"/>
                  <a:gd name="T61" fmla="*/ 4 h 158"/>
                  <a:gd name="T62" fmla="*/ 100 w 102"/>
                  <a:gd name="T63" fmla="*/ 96 h 158"/>
                  <a:gd name="T64" fmla="*/ 80 w 102"/>
                  <a:gd name="T65" fmla="*/ 46 h 158"/>
                  <a:gd name="T66" fmla="*/ 80 w 102"/>
                  <a:gd name="T67" fmla="*/ 36 h 158"/>
                  <a:gd name="T68" fmla="*/ 70 w 102"/>
                  <a:gd name="T69" fmla="*/ 22 h 158"/>
                  <a:gd name="T70" fmla="*/ 52 w 102"/>
                  <a:gd name="T71" fmla="*/ 16 h 158"/>
                  <a:gd name="T72" fmla="*/ 46 w 102"/>
                  <a:gd name="T73" fmla="*/ 16 h 158"/>
                  <a:gd name="T74" fmla="*/ 34 w 102"/>
                  <a:gd name="T75" fmla="*/ 22 h 158"/>
                  <a:gd name="T76" fmla="*/ 26 w 102"/>
                  <a:gd name="T77" fmla="*/ 32 h 158"/>
                  <a:gd name="T78" fmla="*/ 20 w 102"/>
                  <a:gd name="T79" fmla="*/ 48 h 158"/>
                  <a:gd name="T80" fmla="*/ 20 w 102"/>
                  <a:gd name="T81" fmla="*/ 58 h 158"/>
                  <a:gd name="T82" fmla="*/ 24 w 102"/>
                  <a:gd name="T83" fmla="*/ 78 h 158"/>
                  <a:gd name="T84" fmla="*/ 32 w 102"/>
                  <a:gd name="T85" fmla="*/ 90 h 158"/>
                  <a:gd name="T86" fmla="*/ 44 w 102"/>
                  <a:gd name="T87" fmla="*/ 96 h 158"/>
                  <a:gd name="T88" fmla="*/ 52 w 102"/>
                  <a:gd name="T89" fmla="*/ 96 h 158"/>
                  <a:gd name="T90" fmla="*/ 68 w 102"/>
                  <a:gd name="T91" fmla="*/ 90 h 158"/>
                  <a:gd name="T92" fmla="*/ 80 w 102"/>
                  <a:gd name="T93" fmla="*/ 76 h 158"/>
                  <a:gd name="T94" fmla="*/ 80 w 102"/>
                  <a:gd name="T95" fmla="*/ 66 h 15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2"/>
                  <a:gd name="T145" fmla="*/ 0 h 158"/>
                  <a:gd name="T146" fmla="*/ 102 w 102"/>
                  <a:gd name="T147" fmla="*/ 158 h 15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2" h="158">
                    <a:moveTo>
                      <a:pt x="100" y="96"/>
                    </a:moveTo>
                    <a:lnTo>
                      <a:pt x="100" y="96"/>
                    </a:lnTo>
                    <a:lnTo>
                      <a:pt x="100" y="112"/>
                    </a:lnTo>
                    <a:lnTo>
                      <a:pt x="96" y="126"/>
                    </a:lnTo>
                    <a:lnTo>
                      <a:pt x="92" y="136"/>
                    </a:lnTo>
                    <a:lnTo>
                      <a:pt x="86" y="146"/>
                    </a:lnTo>
                    <a:lnTo>
                      <a:pt x="76" y="152"/>
                    </a:lnTo>
                    <a:lnTo>
                      <a:pt x="66" y="156"/>
                    </a:lnTo>
                    <a:lnTo>
                      <a:pt x="56" y="158"/>
                    </a:lnTo>
                    <a:lnTo>
                      <a:pt x="46" y="158"/>
                    </a:lnTo>
                    <a:lnTo>
                      <a:pt x="26" y="156"/>
                    </a:lnTo>
                    <a:lnTo>
                      <a:pt x="18" y="154"/>
                    </a:lnTo>
                    <a:lnTo>
                      <a:pt x="10" y="150"/>
                    </a:lnTo>
                    <a:lnTo>
                      <a:pt x="14" y="134"/>
                    </a:lnTo>
                    <a:lnTo>
                      <a:pt x="28" y="140"/>
                    </a:lnTo>
                    <a:lnTo>
                      <a:pt x="36" y="142"/>
                    </a:lnTo>
                    <a:lnTo>
                      <a:pt x="46" y="142"/>
                    </a:lnTo>
                    <a:lnTo>
                      <a:pt x="60" y="140"/>
                    </a:lnTo>
                    <a:lnTo>
                      <a:pt x="66" y="138"/>
                    </a:lnTo>
                    <a:lnTo>
                      <a:pt x="72" y="134"/>
                    </a:lnTo>
                    <a:lnTo>
                      <a:pt x="76" y="128"/>
                    </a:lnTo>
                    <a:lnTo>
                      <a:pt x="78" y="122"/>
                    </a:lnTo>
                    <a:lnTo>
                      <a:pt x="80" y="114"/>
                    </a:lnTo>
                    <a:lnTo>
                      <a:pt x="82" y="104"/>
                    </a:lnTo>
                    <a:lnTo>
                      <a:pt x="82" y="92"/>
                    </a:lnTo>
                    <a:lnTo>
                      <a:pt x="80" y="92"/>
                    </a:lnTo>
                    <a:lnTo>
                      <a:pt x="76" y="100"/>
                    </a:lnTo>
                    <a:lnTo>
                      <a:pt x="68" y="106"/>
                    </a:lnTo>
                    <a:lnTo>
                      <a:pt x="58" y="110"/>
                    </a:lnTo>
                    <a:lnTo>
                      <a:pt x="46" y="112"/>
                    </a:lnTo>
                    <a:lnTo>
                      <a:pt x="36" y="110"/>
                    </a:lnTo>
                    <a:lnTo>
                      <a:pt x="28" y="106"/>
                    </a:lnTo>
                    <a:lnTo>
                      <a:pt x="20" y="102"/>
                    </a:lnTo>
                    <a:lnTo>
                      <a:pt x="14" y="96"/>
                    </a:lnTo>
                    <a:lnTo>
                      <a:pt x="8" y="88"/>
                    </a:lnTo>
                    <a:lnTo>
                      <a:pt x="4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4" y="34"/>
                    </a:lnTo>
                    <a:lnTo>
                      <a:pt x="10" y="24"/>
                    </a:lnTo>
                    <a:lnTo>
                      <a:pt x="16" y="16"/>
                    </a:lnTo>
                    <a:lnTo>
                      <a:pt x="22" y="10"/>
                    </a:lnTo>
                    <a:lnTo>
                      <a:pt x="30" y="4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78" y="12"/>
                    </a:lnTo>
                    <a:lnTo>
                      <a:pt x="82" y="20"/>
                    </a:lnTo>
                    <a:lnTo>
                      <a:pt x="84" y="20"/>
                    </a:lnTo>
                    <a:lnTo>
                      <a:pt x="84" y="4"/>
                    </a:lnTo>
                    <a:lnTo>
                      <a:pt x="102" y="4"/>
                    </a:lnTo>
                    <a:lnTo>
                      <a:pt x="100" y="32"/>
                    </a:lnTo>
                    <a:lnTo>
                      <a:pt x="100" y="96"/>
                    </a:lnTo>
                    <a:close/>
                    <a:moveTo>
                      <a:pt x="80" y="46"/>
                    </a:moveTo>
                    <a:lnTo>
                      <a:pt x="80" y="46"/>
                    </a:lnTo>
                    <a:lnTo>
                      <a:pt x="80" y="36"/>
                    </a:lnTo>
                    <a:lnTo>
                      <a:pt x="76" y="28"/>
                    </a:lnTo>
                    <a:lnTo>
                      <a:pt x="70" y="22"/>
                    </a:lnTo>
                    <a:lnTo>
                      <a:pt x="62" y="18"/>
                    </a:lnTo>
                    <a:lnTo>
                      <a:pt x="52" y="16"/>
                    </a:lnTo>
                    <a:lnTo>
                      <a:pt x="46" y="16"/>
                    </a:lnTo>
                    <a:lnTo>
                      <a:pt x="40" y="18"/>
                    </a:lnTo>
                    <a:lnTo>
                      <a:pt x="34" y="22"/>
                    </a:lnTo>
                    <a:lnTo>
                      <a:pt x="30" y="28"/>
                    </a:lnTo>
                    <a:lnTo>
                      <a:pt x="26" y="32"/>
                    </a:lnTo>
                    <a:lnTo>
                      <a:pt x="22" y="40"/>
                    </a:lnTo>
                    <a:lnTo>
                      <a:pt x="20" y="48"/>
                    </a:lnTo>
                    <a:lnTo>
                      <a:pt x="20" y="58"/>
                    </a:lnTo>
                    <a:lnTo>
                      <a:pt x="22" y="72"/>
                    </a:lnTo>
                    <a:lnTo>
                      <a:pt x="24" y="78"/>
                    </a:lnTo>
                    <a:lnTo>
                      <a:pt x="28" y="84"/>
                    </a:lnTo>
                    <a:lnTo>
                      <a:pt x="32" y="90"/>
                    </a:lnTo>
                    <a:lnTo>
                      <a:pt x="38" y="92"/>
                    </a:lnTo>
                    <a:lnTo>
                      <a:pt x="44" y="96"/>
                    </a:lnTo>
                    <a:lnTo>
                      <a:pt x="52" y="96"/>
                    </a:lnTo>
                    <a:lnTo>
                      <a:pt x="60" y="94"/>
                    </a:lnTo>
                    <a:lnTo>
                      <a:pt x="68" y="90"/>
                    </a:lnTo>
                    <a:lnTo>
                      <a:pt x="76" y="84"/>
                    </a:lnTo>
                    <a:lnTo>
                      <a:pt x="80" y="76"/>
                    </a:lnTo>
                    <a:lnTo>
                      <a:pt x="80" y="66"/>
                    </a:lnTo>
                    <a:lnTo>
                      <a:pt x="80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Freeform 27"/>
              <p:cNvSpPr>
                <a:spLocks/>
              </p:cNvSpPr>
              <p:nvPr/>
            </p:nvSpPr>
            <p:spPr bwMode="auto">
              <a:xfrm>
                <a:off x="3371" y="2204"/>
                <a:ext cx="102" cy="156"/>
              </a:xfrm>
              <a:custGeom>
                <a:avLst/>
                <a:gdLst>
                  <a:gd name="T0" fmla="*/ 22 w 102"/>
                  <a:gd name="T1" fmla="*/ 0 h 156"/>
                  <a:gd name="T2" fmla="*/ 46 w 102"/>
                  <a:gd name="T3" fmla="*/ 64 h 156"/>
                  <a:gd name="T4" fmla="*/ 46 w 102"/>
                  <a:gd name="T5" fmla="*/ 64 h 156"/>
                  <a:gd name="T6" fmla="*/ 52 w 102"/>
                  <a:gd name="T7" fmla="*/ 86 h 156"/>
                  <a:gd name="T8" fmla="*/ 54 w 102"/>
                  <a:gd name="T9" fmla="*/ 86 h 156"/>
                  <a:gd name="T10" fmla="*/ 54 w 102"/>
                  <a:gd name="T11" fmla="*/ 86 h 156"/>
                  <a:gd name="T12" fmla="*/ 60 w 102"/>
                  <a:gd name="T13" fmla="*/ 62 h 156"/>
                  <a:gd name="T14" fmla="*/ 82 w 102"/>
                  <a:gd name="T15" fmla="*/ 0 h 156"/>
                  <a:gd name="T16" fmla="*/ 102 w 102"/>
                  <a:gd name="T17" fmla="*/ 0 h 156"/>
                  <a:gd name="T18" fmla="*/ 72 w 102"/>
                  <a:gd name="T19" fmla="*/ 76 h 156"/>
                  <a:gd name="T20" fmla="*/ 72 w 102"/>
                  <a:gd name="T21" fmla="*/ 76 h 156"/>
                  <a:gd name="T22" fmla="*/ 62 w 102"/>
                  <a:gd name="T23" fmla="*/ 102 h 156"/>
                  <a:gd name="T24" fmla="*/ 54 w 102"/>
                  <a:gd name="T25" fmla="*/ 120 h 156"/>
                  <a:gd name="T26" fmla="*/ 46 w 102"/>
                  <a:gd name="T27" fmla="*/ 134 h 156"/>
                  <a:gd name="T28" fmla="*/ 36 w 102"/>
                  <a:gd name="T29" fmla="*/ 144 h 156"/>
                  <a:gd name="T30" fmla="*/ 36 w 102"/>
                  <a:gd name="T31" fmla="*/ 144 h 156"/>
                  <a:gd name="T32" fmla="*/ 22 w 102"/>
                  <a:gd name="T33" fmla="*/ 154 h 156"/>
                  <a:gd name="T34" fmla="*/ 12 w 102"/>
                  <a:gd name="T35" fmla="*/ 156 h 156"/>
                  <a:gd name="T36" fmla="*/ 6 w 102"/>
                  <a:gd name="T37" fmla="*/ 140 h 156"/>
                  <a:gd name="T38" fmla="*/ 6 w 102"/>
                  <a:gd name="T39" fmla="*/ 140 h 156"/>
                  <a:gd name="T40" fmla="*/ 14 w 102"/>
                  <a:gd name="T41" fmla="*/ 136 h 156"/>
                  <a:gd name="T42" fmla="*/ 24 w 102"/>
                  <a:gd name="T43" fmla="*/ 130 h 156"/>
                  <a:gd name="T44" fmla="*/ 24 w 102"/>
                  <a:gd name="T45" fmla="*/ 130 h 156"/>
                  <a:gd name="T46" fmla="*/ 32 w 102"/>
                  <a:gd name="T47" fmla="*/ 122 h 156"/>
                  <a:gd name="T48" fmla="*/ 40 w 102"/>
                  <a:gd name="T49" fmla="*/ 108 h 156"/>
                  <a:gd name="T50" fmla="*/ 40 w 102"/>
                  <a:gd name="T51" fmla="*/ 108 h 156"/>
                  <a:gd name="T52" fmla="*/ 42 w 102"/>
                  <a:gd name="T53" fmla="*/ 104 h 156"/>
                  <a:gd name="T54" fmla="*/ 42 w 102"/>
                  <a:gd name="T55" fmla="*/ 104 h 156"/>
                  <a:gd name="T56" fmla="*/ 40 w 102"/>
                  <a:gd name="T57" fmla="*/ 100 h 156"/>
                  <a:gd name="T58" fmla="*/ 0 w 102"/>
                  <a:gd name="T59" fmla="*/ 0 h 156"/>
                  <a:gd name="T60" fmla="*/ 22 w 102"/>
                  <a:gd name="T61" fmla="*/ 0 h 15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02"/>
                  <a:gd name="T94" fmla="*/ 0 h 156"/>
                  <a:gd name="T95" fmla="*/ 102 w 102"/>
                  <a:gd name="T96" fmla="*/ 156 h 15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02" h="156">
                    <a:moveTo>
                      <a:pt x="22" y="0"/>
                    </a:moveTo>
                    <a:lnTo>
                      <a:pt x="46" y="64"/>
                    </a:lnTo>
                    <a:lnTo>
                      <a:pt x="52" y="86"/>
                    </a:lnTo>
                    <a:lnTo>
                      <a:pt x="54" y="86"/>
                    </a:lnTo>
                    <a:lnTo>
                      <a:pt x="60" y="62"/>
                    </a:lnTo>
                    <a:lnTo>
                      <a:pt x="82" y="0"/>
                    </a:lnTo>
                    <a:lnTo>
                      <a:pt x="102" y="0"/>
                    </a:lnTo>
                    <a:lnTo>
                      <a:pt x="72" y="76"/>
                    </a:lnTo>
                    <a:lnTo>
                      <a:pt x="62" y="102"/>
                    </a:lnTo>
                    <a:lnTo>
                      <a:pt x="54" y="120"/>
                    </a:lnTo>
                    <a:lnTo>
                      <a:pt x="46" y="134"/>
                    </a:lnTo>
                    <a:lnTo>
                      <a:pt x="36" y="144"/>
                    </a:lnTo>
                    <a:lnTo>
                      <a:pt x="22" y="154"/>
                    </a:lnTo>
                    <a:lnTo>
                      <a:pt x="12" y="156"/>
                    </a:lnTo>
                    <a:lnTo>
                      <a:pt x="6" y="140"/>
                    </a:lnTo>
                    <a:lnTo>
                      <a:pt x="14" y="136"/>
                    </a:lnTo>
                    <a:lnTo>
                      <a:pt x="24" y="130"/>
                    </a:lnTo>
                    <a:lnTo>
                      <a:pt x="32" y="122"/>
                    </a:lnTo>
                    <a:lnTo>
                      <a:pt x="40" y="108"/>
                    </a:lnTo>
                    <a:lnTo>
                      <a:pt x="42" y="104"/>
                    </a:lnTo>
                    <a:lnTo>
                      <a:pt x="40" y="100"/>
                    </a:lnTo>
                    <a:lnTo>
                      <a:pt x="0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Freeform 28"/>
              <p:cNvSpPr>
                <a:spLocks noEditPoints="1"/>
              </p:cNvSpPr>
              <p:nvPr/>
            </p:nvSpPr>
            <p:spPr bwMode="auto">
              <a:xfrm>
                <a:off x="3537" y="2200"/>
                <a:ext cx="104" cy="156"/>
              </a:xfrm>
              <a:custGeom>
                <a:avLst/>
                <a:gdLst>
                  <a:gd name="T0" fmla="*/ 2 w 104"/>
                  <a:gd name="T1" fmla="*/ 38 h 156"/>
                  <a:gd name="T2" fmla="*/ 18 w 104"/>
                  <a:gd name="T3" fmla="*/ 4 h 156"/>
                  <a:gd name="T4" fmla="*/ 20 w 104"/>
                  <a:gd name="T5" fmla="*/ 22 h 156"/>
                  <a:gd name="T6" fmla="*/ 26 w 104"/>
                  <a:gd name="T7" fmla="*/ 12 h 156"/>
                  <a:gd name="T8" fmla="*/ 46 w 104"/>
                  <a:gd name="T9" fmla="*/ 2 h 156"/>
                  <a:gd name="T10" fmla="*/ 58 w 104"/>
                  <a:gd name="T11" fmla="*/ 0 h 156"/>
                  <a:gd name="T12" fmla="*/ 76 w 104"/>
                  <a:gd name="T13" fmla="*/ 4 h 156"/>
                  <a:gd name="T14" fmla="*/ 92 w 104"/>
                  <a:gd name="T15" fmla="*/ 16 h 156"/>
                  <a:gd name="T16" fmla="*/ 100 w 104"/>
                  <a:gd name="T17" fmla="*/ 34 h 156"/>
                  <a:gd name="T18" fmla="*/ 104 w 104"/>
                  <a:gd name="T19" fmla="*/ 56 h 156"/>
                  <a:gd name="T20" fmla="*/ 104 w 104"/>
                  <a:gd name="T21" fmla="*/ 70 h 156"/>
                  <a:gd name="T22" fmla="*/ 96 w 104"/>
                  <a:gd name="T23" fmla="*/ 92 h 156"/>
                  <a:gd name="T24" fmla="*/ 82 w 104"/>
                  <a:gd name="T25" fmla="*/ 106 h 156"/>
                  <a:gd name="T26" fmla="*/ 64 w 104"/>
                  <a:gd name="T27" fmla="*/ 114 h 156"/>
                  <a:gd name="T28" fmla="*/ 56 w 104"/>
                  <a:gd name="T29" fmla="*/ 114 h 156"/>
                  <a:gd name="T30" fmla="*/ 36 w 104"/>
                  <a:gd name="T31" fmla="*/ 110 h 156"/>
                  <a:gd name="T32" fmla="*/ 22 w 104"/>
                  <a:gd name="T33" fmla="*/ 96 h 156"/>
                  <a:gd name="T34" fmla="*/ 22 w 104"/>
                  <a:gd name="T35" fmla="*/ 156 h 156"/>
                  <a:gd name="T36" fmla="*/ 2 w 104"/>
                  <a:gd name="T37" fmla="*/ 38 h 156"/>
                  <a:gd name="T38" fmla="*/ 22 w 104"/>
                  <a:gd name="T39" fmla="*/ 68 h 156"/>
                  <a:gd name="T40" fmla="*/ 22 w 104"/>
                  <a:gd name="T41" fmla="*/ 76 h 156"/>
                  <a:gd name="T42" fmla="*/ 32 w 104"/>
                  <a:gd name="T43" fmla="*/ 92 h 156"/>
                  <a:gd name="T44" fmla="*/ 52 w 104"/>
                  <a:gd name="T45" fmla="*/ 98 h 156"/>
                  <a:gd name="T46" fmla="*/ 58 w 104"/>
                  <a:gd name="T47" fmla="*/ 98 h 156"/>
                  <a:gd name="T48" fmla="*/ 72 w 104"/>
                  <a:gd name="T49" fmla="*/ 92 h 156"/>
                  <a:gd name="T50" fmla="*/ 80 w 104"/>
                  <a:gd name="T51" fmla="*/ 80 h 156"/>
                  <a:gd name="T52" fmla="*/ 84 w 104"/>
                  <a:gd name="T53" fmla="*/ 66 h 156"/>
                  <a:gd name="T54" fmla="*/ 84 w 104"/>
                  <a:gd name="T55" fmla="*/ 56 h 156"/>
                  <a:gd name="T56" fmla="*/ 80 w 104"/>
                  <a:gd name="T57" fmla="*/ 34 h 156"/>
                  <a:gd name="T58" fmla="*/ 72 w 104"/>
                  <a:gd name="T59" fmla="*/ 24 h 156"/>
                  <a:gd name="T60" fmla="*/ 60 w 104"/>
                  <a:gd name="T61" fmla="*/ 18 h 156"/>
                  <a:gd name="T62" fmla="*/ 52 w 104"/>
                  <a:gd name="T63" fmla="*/ 16 h 156"/>
                  <a:gd name="T64" fmla="*/ 34 w 104"/>
                  <a:gd name="T65" fmla="*/ 22 h 156"/>
                  <a:gd name="T66" fmla="*/ 22 w 104"/>
                  <a:gd name="T67" fmla="*/ 40 h 156"/>
                  <a:gd name="T68" fmla="*/ 22 w 104"/>
                  <a:gd name="T69" fmla="*/ 48 h 15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4"/>
                  <a:gd name="T106" fmla="*/ 0 h 156"/>
                  <a:gd name="T107" fmla="*/ 104 w 104"/>
                  <a:gd name="T108" fmla="*/ 156 h 15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4" h="156">
                    <a:moveTo>
                      <a:pt x="2" y="38"/>
                    </a:moveTo>
                    <a:lnTo>
                      <a:pt x="2" y="38"/>
                    </a:lnTo>
                    <a:lnTo>
                      <a:pt x="0" y="4"/>
                    </a:lnTo>
                    <a:lnTo>
                      <a:pt x="18" y="4"/>
                    </a:lnTo>
                    <a:lnTo>
                      <a:pt x="20" y="22"/>
                    </a:lnTo>
                    <a:lnTo>
                      <a:pt x="26" y="12"/>
                    </a:lnTo>
                    <a:lnTo>
                      <a:pt x="36" y="6"/>
                    </a:lnTo>
                    <a:lnTo>
                      <a:pt x="46" y="2"/>
                    </a:lnTo>
                    <a:lnTo>
                      <a:pt x="58" y="0"/>
                    </a:lnTo>
                    <a:lnTo>
                      <a:pt x="68" y="2"/>
                    </a:lnTo>
                    <a:lnTo>
                      <a:pt x="76" y="4"/>
                    </a:lnTo>
                    <a:lnTo>
                      <a:pt x="84" y="10"/>
                    </a:lnTo>
                    <a:lnTo>
                      <a:pt x="92" y="16"/>
                    </a:lnTo>
                    <a:lnTo>
                      <a:pt x="96" y="24"/>
                    </a:lnTo>
                    <a:lnTo>
                      <a:pt x="100" y="34"/>
                    </a:lnTo>
                    <a:lnTo>
                      <a:pt x="104" y="44"/>
                    </a:lnTo>
                    <a:lnTo>
                      <a:pt x="104" y="56"/>
                    </a:lnTo>
                    <a:lnTo>
                      <a:pt x="104" y="70"/>
                    </a:lnTo>
                    <a:lnTo>
                      <a:pt x="100" y="82"/>
                    </a:lnTo>
                    <a:lnTo>
                      <a:pt x="96" y="92"/>
                    </a:lnTo>
                    <a:lnTo>
                      <a:pt x="90" y="100"/>
                    </a:lnTo>
                    <a:lnTo>
                      <a:pt x="82" y="106"/>
                    </a:lnTo>
                    <a:lnTo>
                      <a:pt x="74" y="110"/>
                    </a:lnTo>
                    <a:lnTo>
                      <a:pt x="64" y="114"/>
                    </a:lnTo>
                    <a:lnTo>
                      <a:pt x="56" y="114"/>
                    </a:lnTo>
                    <a:lnTo>
                      <a:pt x="44" y="112"/>
                    </a:lnTo>
                    <a:lnTo>
                      <a:pt x="36" y="110"/>
                    </a:lnTo>
                    <a:lnTo>
                      <a:pt x="28" y="104"/>
                    </a:lnTo>
                    <a:lnTo>
                      <a:pt x="22" y="96"/>
                    </a:lnTo>
                    <a:lnTo>
                      <a:pt x="22" y="156"/>
                    </a:lnTo>
                    <a:lnTo>
                      <a:pt x="2" y="156"/>
                    </a:lnTo>
                    <a:lnTo>
                      <a:pt x="2" y="38"/>
                    </a:lnTo>
                    <a:close/>
                    <a:moveTo>
                      <a:pt x="22" y="68"/>
                    </a:moveTo>
                    <a:lnTo>
                      <a:pt x="22" y="68"/>
                    </a:lnTo>
                    <a:lnTo>
                      <a:pt x="22" y="76"/>
                    </a:lnTo>
                    <a:lnTo>
                      <a:pt x="26" y="84"/>
                    </a:lnTo>
                    <a:lnTo>
                      <a:pt x="32" y="92"/>
                    </a:lnTo>
                    <a:lnTo>
                      <a:pt x="42" y="96"/>
                    </a:lnTo>
                    <a:lnTo>
                      <a:pt x="52" y="98"/>
                    </a:lnTo>
                    <a:lnTo>
                      <a:pt x="58" y="98"/>
                    </a:lnTo>
                    <a:lnTo>
                      <a:pt x="66" y="96"/>
                    </a:lnTo>
                    <a:lnTo>
                      <a:pt x="72" y="92"/>
                    </a:lnTo>
                    <a:lnTo>
                      <a:pt x="76" y="86"/>
                    </a:lnTo>
                    <a:lnTo>
                      <a:pt x="80" y="80"/>
                    </a:lnTo>
                    <a:lnTo>
                      <a:pt x="82" y="74"/>
                    </a:lnTo>
                    <a:lnTo>
                      <a:pt x="84" y="66"/>
                    </a:lnTo>
                    <a:lnTo>
                      <a:pt x="84" y="56"/>
                    </a:lnTo>
                    <a:lnTo>
                      <a:pt x="82" y="42"/>
                    </a:lnTo>
                    <a:lnTo>
                      <a:pt x="80" y="34"/>
                    </a:lnTo>
                    <a:lnTo>
                      <a:pt x="76" y="28"/>
                    </a:lnTo>
                    <a:lnTo>
                      <a:pt x="72" y="24"/>
                    </a:lnTo>
                    <a:lnTo>
                      <a:pt x="66" y="20"/>
                    </a:lnTo>
                    <a:lnTo>
                      <a:pt x="60" y="18"/>
                    </a:lnTo>
                    <a:lnTo>
                      <a:pt x="52" y="16"/>
                    </a:lnTo>
                    <a:lnTo>
                      <a:pt x="42" y="18"/>
                    </a:lnTo>
                    <a:lnTo>
                      <a:pt x="34" y="22"/>
                    </a:lnTo>
                    <a:lnTo>
                      <a:pt x="26" y="30"/>
                    </a:lnTo>
                    <a:lnTo>
                      <a:pt x="22" y="40"/>
                    </a:lnTo>
                    <a:lnTo>
                      <a:pt x="22" y="48"/>
                    </a:lnTo>
                    <a:lnTo>
                      <a:pt x="22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Freeform 29"/>
              <p:cNvSpPr>
                <a:spLocks noEditPoints="1"/>
              </p:cNvSpPr>
              <p:nvPr/>
            </p:nvSpPr>
            <p:spPr bwMode="auto">
              <a:xfrm>
                <a:off x="3657" y="2200"/>
                <a:ext cx="86" cy="114"/>
              </a:xfrm>
              <a:custGeom>
                <a:avLst/>
                <a:gdLst>
                  <a:gd name="T0" fmla="*/ 86 w 86"/>
                  <a:gd name="T1" fmla="*/ 86 h 114"/>
                  <a:gd name="T2" fmla="*/ 70 w 86"/>
                  <a:gd name="T3" fmla="*/ 112 h 114"/>
                  <a:gd name="T4" fmla="*/ 66 w 86"/>
                  <a:gd name="T5" fmla="*/ 98 h 114"/>
                  <a:gd name="T6" fmla="*/ 62 w 86"/>
                  <a:gd name="T7" fmla="*/ 104 h 114"/>
                  <a:gd name="T8" fmla="*/ 44 w 86"/>
                  <a:gd name="T9" fmla="*/ 112 h 114"/>
                  <a:gd name="T10" fmla="*/ 34 w 86"/>
                  <a:gd name="T11" fmla="*/ 114 h 114"/>
                  <a:gd name="T12" fmla="*/ 20 w 86"/>
                  <a:gd name="T13" fmla="*/ 112 h 114"/>
                  <a:gd name="T14" fmla="*/ 8 w 86"/>
                  <a:gd name="T15" fmla="*/ 104 h 114"/>
                  <a:gd name="T16" fmla="*/ 2 w 86"/>
                  <a:gd name="T17" fmla="*/ 94 h 114"/>
                  <a:gd name="T18" fmla="*/ 0 w 86"/>
                  <a:gd name="T19" fmla="*/ 82 h 114"/>
                  <a:gd name="T20" fmla="*/ 4 w 86"/>
                  <a:gd name="T21" fmla="*/ 66 h 114"/>
                  <a:gd name="T22" fmla="*/ 18 w 86"/>
                  <a:gd name="T23" fmla="*/ 52 h 114"/>
                  <a:gd name="T24" fmla="*/ 38 w 86"/>
                  <a:gd name="T25" fmla="*/ 46 h 114"/>
                  <a:gd name="T26" fmla="*/ 66 w 86"/>
                  <a:gd name="T27" fmla="*/ 42 h 114"/>
                  <a:gd name="T28" fmla="*/ 66 w 86"/>
                  <a:gd name="T29" fmla="*/ 40 h 114"/>
                  <a:gd name="T30" fmla="*/ 62 w 86"/>
                  <a:gd name="T31" fmla="*/ 24 h 114"/>
                  <a:gd name="T32" fmla="*/ 54 w 86"/>
                  <a:gd name="T33" fmla="*/ 18 h 114"/>
                  <a:gd name="T34" fmla="*/ 40 w 86"/>
                  <a:gd name="T35" fmla="*/ 16 h 114"/>
                  <a:gd name="T36" fmla="*/ 26 w 86"/>
                  <a:gd name="T37" fmla="*/ 18 h 114"/>
                  <a:gd name="T38" fmla="*/ 8 w 86"/>
                  <a:gd name="T39" fmla="*/ 10 h 114"/>
                  <a:gd name="T40" fmla="*/ 16 w 86"/>
                  <a:gd name="T41" fmla="*/ 6 h 114"/>
                  <a:gd name="T42" fmla="*/ 34 w 86"/>
                  <a:gd name="T43" fmla="*/ 2 h 114"/>
                  <a:gd name="T44" fmla="*/ 44 w 86"/>
                  <a:gd name="T45" fmla="*/ 0 h 114"/>
                  <a:gd name="T46" fmla="*/ 64 w 86"/>
                  <a:gd name="T47" fmla="*/ 4 h 114"/>
                  <a:gd name="T48" fmla="*/ 76 w 86"/>
                  <a:gd name="T49" fmla="*/ 14 h 114"/>
                  <a:gd name="T50" fmla="*/ 84 w 86"/>
                  <a:gd name="T51" fmla="*/ 28 h 114"/>
                  <a:gd name="T52" fmla="*/ 86 w 86"/>
                  <a:gd name="T53" fmla="*/ 86 h 114"/>
                  <a:gd name="T54" fmla="*/ 66 w 86"/>
                  <a:gd name="T55" fmla="*/ 56 h 114"/>
                  <a:gd name="T56" fmla="*/ 34 w 86"/>
                  <a:gd name="T57" fmla="*/ 60 h 114"/>
                  <a:gd name="T58" fmla="*/ 24 w 86"/>
                  <a:gd name="T59" fmla="*/ 68 h 114"/>
                  <a:gd name="T60" fmla="*/ 20 w 86"/>
                  <a:gd name="T61" fmla="*/ 80 h 114"/>
                  <a:gd name="T62" fmla="*/ 22 w 86"/>
                  <a:gd name="T63" fmla="*/ 90 h 114"/>
                  <a:gd name="T64" fmla="*/ 32 w 86"/>
                  <a:gd name="T65" fmla="*/ 98 h 114"/>
                  <a:gd name="T66" fmla="*/ 38 w 86"/>
                  <a:gd name="T67" fmla="*/ 100 h 114"/>
                  <a:gd name="T68" fmla="*/ 56 w 86"/>
                  <a:gd name="T69" fmla="*/ 94 h 114"/>
                  <a:gd name="T70" fmla="*/ 66 w 86"/>
                  <a:gd name="T71" fmla="*/ 82 h 114"/>
                  <a:gd name="T72" fmla="*/ 66 w 86"/>
                  <a:gd name="T73" fmla="*/ 76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6"/>
                  <a:gd name="T112" fmla="*/ 0 h 114"/>
                  <a:gd name="T113" fmla="*/ 86 w 86"/>
                  <a:gd name="T114" fmla="*/ 114 h 11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6" h="114">
                    <a:moveTo>
                      <a:pt x="86" y="86"/>
                    </a:moveTo>
                    <a:lnTo>
                      <a:pt x="86" y="86"/>
                    </a:lnTo>
                    <a:lnTo>
                      <a:pt x="86" y="112"/>
                    </a:lnTo>
                    <a:lnTo>
                      <a:pt x="70" y="112"/>
                    </a:lnTo>
                    <a:lnTo>
                      <a:pt x="68" y="98"/>
                    </a:lnTo>
                    <a:lnTo>
                      <a:pt x="66" y="98"/>
                    </a:lnTo>
                    <a:lnTo>
                      <a:pt x="62" y="104"/>
                    </a:lnTo>
                    <a:lnTo>
                      <a:pt x="54" y="110"/>
                    </a:lnTo>
                    <a:lnTo>
                      <a:pt x="44" y="112"/>
                    </a:lnTo>
                    <a:lnTo>
                      <a:pt x="34" y="114"/>
                    </a:lnTo>
                    <a:lnTo>
                      <a:pt x="26" y="114"/>
                    </a:lnTo>
                    <a:lnTo>
                      <a:pt x="20" y="112"/>
                    </a:lnTo>
                    <a:lnTo>
                      <a:pt x="14" y="108"/>
                    </a:lnTo>
                    <a:lnTo>
                      <a:pt x="8" y="104"/>
                    </a:lnTo>
                    <a:lnTo>
                      <a:pt x="6" y="100"/>
                    </a:lnTo>
                    <a:lnTo>
                      <a:pt x="2" y="9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4" y="66"/>
                    </a:lnTo>
                    <a:lnTo>
                      <a:pt x="10" y="58"/>
                    </a:lnTo>
                    <a:lnTo>
                      <a:pt x="18" y="52"/>
                    </a:lnTo>
                    <a:lnTo>
                      <a:pt x="26" y="48"/>
                    </a:lnTo>
                    <a:lnTo>
                      <a:pt x="38" y="46"/>
                    </a:lnTo>
                    <a:lnTo>
                      <a:pt x="50" y="44"/>
                    </a:lnTo>
                    <a:lnTo>
                      <a:pt x="66" y="42"/>
                    </a:lnTo>
                    <a:lnTo>
                      <a:pt x="66" y="40"/>
                    </a:lnTo>
                    <a:lnTo>
                      <a:pt x="64" y="32"/>
                    </a:lnTo>
                    <a:lnTo>
                      <a:pt x="62" y="24"/>
                    </a:lnTo>
                    <a:lnTo>
                      <a:pt x="58" y="20"/>
                    </a:lnTo>
                    <a:lnTo>
                      <a:pt x="54" y="18"/>
                    </a:lnTo>
                    <a:lnTo>
                      <a:pt x="48" y="16"/>
                    </a:lnTo>
                    <a:lnTo>
                      <a:pt x="40" y="16"/>
                    </a:lnTo>
                    <a:lnTo>
                      <a:pt x="26" y="18"/>
                    </a:lnTo>
                    <a:lnTo>
                      <a:pt x="12" y="24"/>
                    </a:lnTo>
                    <a:lnTo>
                      <a:pt x="8" y="10"/>
                    </a:lnTo>
                    <a:lnTo>
                      <a:pt x="16" y="6"/>
                    </a:lnTo>
                    <a:lnTo>
                      <a:pt x="24" y="4"/>
                    </a:lnTo>
                    <a:lnTo>
                      <a:pt x="34" y="2"/>
                    </a:lnTo>
                    <a:lnTo>
                      <a:pt x="44" y="0"/>
                    </a:lnTo>
                    <a:lnTo>
                      <a:pt x="56" y="2"/>
                    </a:lnTo>
                    <a:lnTo>
                      <a:pt x="64" y="4"/>
                    </a:lnTo>
                    <a:lnTo>
                      <a:pt x="72" y="10"/>
                    </a:lnTo>
                    <a:lnTo>
                      <a:pt x="76" y="14"/>
                    </a:lnTo>
                    <a:lnTo>
                      <a:pt x="80" y="22"/>
                    </a:lnTo>
                    <a:lnTo>
                      <a:pt x="84" y="28"/>
                    </a:lnTo>
                    <a:lnTo>
                      <a:pt x="86" y="46"/>
                    </a:lnTo>
                    <a:lnTo>
                      <a:pt x="86" y="86"/>
                    </a:lnTo>
                    <a:close/>
                    <a:moveTo>
                      <a:pt x="66" y="56"/>
                    </a:moveTo>
                    <a:lnTo>
                      <a:pt x="66" y="56"/>
                    </a:lnTo>
                    <a:lnTo>
                      <a:pt x="50" y="56"/>
                    </a:lnTo>
                    <a:lnTo>
                      <a:pt x="34" y="60"/>
                    </a:lnTo>
                    <a:lnTo>
                      <a:pt x="28" y="64"/>
                    </a:lnTo>
                    <a:lnTo>
                      <a:pt x="24" y="68"/>
                    </a:lnTo>
                    <a:lnTo>
                      <a:pt x="22" y="74"/>
                    </a:lnTo>
                    <a:lnTo>
                      <a:pt x="20" y="80"/>
                    </a:lnTo>
                    <a:lnTo>
                      <a:pt x="22" y="90"/>
                    </a:lnTo>
                    <a:lnTo>
                      <a:pt x="26" y="94"/>
                    </a:lnTo>
                    <a:lnTo>
                      <a:pt x="32" y="98"/>
                    </a:lnTo>
                    <a:lnTo>
                      <a:pt x="38" y="100"/>
                    </a:lnTo>
                    <a:lnTo>
                      <a:pt x="48" y="98"/>
                    </a:lnTo>
                    <a:lnTo>
                      <a:pt x="56" y="94"/>
                    </a:lnTo>
                    <a:lnTo>
                      <a:pt x="62" y="88"/>
                    </a:lnTo>
                    <a:lnTo>
                      <a:pt x="66" y="82"/>
                    </a:lnTo>
                    <a:lnTo>
                      <a:pt x="66" y="76"/>
                    </a:lnTo>
                    <a:lnTo>
                      <a:pt x="66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Freeform 30"/>
              <p:cNvSpPr>
                <a:spLocks/>
              </p:cNvSpPr>
              <p:nvPr/>
            </p:nvSpPr>
            <p:spPr bwMode="auto">
              <a:xfrm>
                <a:off x="3773" y="2200"/>
                <a:ext cx="54" cy="112"/>
              </a:xfrm>
              <a:custGeom>
                <a:avLst/>
                <a:gdLst>
                  <a:gd name="T0" fmla="*/ 0 w 54"/>
                  <a:gd name="T1" fmla="*/ 36 h 112"/>
                  <a:gd name="T2" fmla="*/ 0 w 54"/>
                  <a:gd name="T3" fmla="*/ 36 h 112"/>
                  <a:gd name="T4" fmla="*/ 0 w 54"/>
                  <a:gd name="T5" fmla="*/ 4 h 112"/>
                  <a:gd name="T6" fmla="*/ 18 w 54"/>
                  <a:gd name="T7" fmla="*/ 4 h 112"/>
                  <a:gd name="T8" fmla="*/ 18 w 54"/>
                  <a:gd name="T9" fmla="*/ 24 h 112"/>
                  <a:gd name="T10" fmla="*/ 18 w 54"/>
                  <a:gd name="T11" fmla="*/ 24 h 112"/>
                  <a:gd name="T12" fmla="*/ 18 w 54"/>
                  <a:gd name="T13" fmla="*/ 24 h 112"/>
                  <a:gd name="T14" fmla="*/ 24 w 54"/>
                  <a:gd name="T15" fmla="*/ 14 h 112"/>
                  <a:gd name="T16" fmla="*/ 30 w 54"/>
                  <a:gd name="T17" fmla="*/ 8 h 112"/>
                  <a:gd name="T18" fmla="*/ 40 w 54"/>
                  <a:gd name="T19" fmla="*/ 2 h 112"/>
                  <a:gd name="T20" fmla="*/ 50 w 54"/>
                  <a:gd name="T21" fmla="*/ 0 h 112"/>
                  <a:gd name="T22" fmla="*/ 50 w 54"/>
                  <a:gd name="T23" fmla="*/ 0 h 112"/>
                  <a:gd name="T24" fmla="*/ 54 w 54"/>
                  <a:gd name="T25" fmla="*/ 2 h 112"/>
                  <a:gd name="T26" fmla="*/ 54 w 54"/>
                  <a:gd name="T27" fmla="*/ 20 h 112"/>
                  <a:gd name="T28" fmla="*/ 54 w 54"/>
                  <a:gd name="T29" fmla="*/ 20 h 112"/>
                  <a:gd name="T30" fmla="*/ 48 w 54"/>
                  <a:gd name="T31" fmla="*/ 20 h 112"/>
                  <a:gd name="T32" fmla="*/ 48 w 54"/>
                  <a:gd name="T33" fmla="*/ 20 h 112"/>
                  <a:gd name="T34" fmla="*/ 38 w 54"/>
                  <a:gd name="T35" fmla="*/ 22 h 112"/>
                  <a:gd name="T36" fmla="*/ 30 w 54"/>
                  <a:gd name="T37" fmla="*/ 26 h 112"/>
                  <a:gd name="T38" fmla="*/ 24 w 54"/>
                  <a:gd name="T39" fmla="*/ 34 h 112"/>
                  <a:gd name="T40" fmla="*/ 22 w 54"/>
                  <a:gd name="T41" fmla="*/ 44 h 112"/>
                  <a:gd name="T42" fmla="*/ 22 w 54"/>
                  <a:gd name="T43" fmla="*/ 44 h 112"/>
                  <a:gd name="T44" fmla="*/ 20 w 54"/>
                  <a:gd name="T45" fmla="*/ 54 h 112"/>
                  <a:gd name="T46" fmla="*/ 20 w 54"/>
                  <a:gd name="T47" fmla="*/ 112 h 112"/>
                  <a:gd name="T48" fmla="*/ 0 w 54"/>
                  <a:gd name="T49" fmla="*/ 112 h 112"/>
                  <a:gd name="T50" fmla="*/ 0 w 54"/>
                  <a:gd name="T51" fmla="*/ 36 h 1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4"/>
                  <a:gd name="T79" fmla="*/ 0 h 112"/>
                  <a:gd name="T80" fmla="*/ 54 w 54"/>
                  <a:gd name="T81" fmla="*/ 112 h 11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4" h="112">
                    <a:moveTo>
                      <a:pt x="0" y="36"/>
                    </a:moveTo>
                    <a:lnTo>
                      <a:pt x="0" y="36"/>
                    </a:lnTo>
                    <a:lnTo>
                      <a:pt x="0" y="4"/>
                    </a:lnTo>
                    <a:lnTo>
                      <a:pt x="18" y="4"/>
                    </a:lnTo>
                    <a:lnTo>
                      <a:pt x="18" y="24"/>
                    </a:lnTo>
                    <a:lnTo>
                      <a:pt x="24" y="14"/>
                    </a:lnTo>
                    <a:lnTo>
                      <a:pt x="30" y="8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54" y="2"/>
                    </a:lnTo>
                    <a:lnTo>
                      <a:pt x="54" y="20"/>
                    </a:lnTo>
                    <a:lnTo>
                      <a:pt x="48" y="20"/>
                    </a:lnTo>
                    <a:lnTo>
                      <a:pt x="38" y="22"/>
                    </a:lnTo>
                    <a:lnTo>
                      <a:pt x="30" y="26"/>
                    </a:lnTo>
                    <a:lnTo>
                      <a:pt x="24" y="34"/>
                    </a:lnTo>
                    <a:lnTo>
                      <a:pt x="22" y="44"/>
                    </a:lnTo>
                    <a:lnTo>
                      <a:pt x="20" y="54"/>
                    </a:lnTo>
                    <a:lnTo>
                      <a:pt x="20" y="112"/>
                    </a:lnTo>
                    <a:lnTo>
                      <a:pt x="0" y="11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Freeform 31"/>
              <p:cNvSpPr>
                <a:spLocks/>
              </p:cNvSpPr>
              <p:nvPr/>
            </p:nvSpPr>
            <p:spPr bwMode="auto">
              <a:xfrm>
                <a:off x="3839" y="2178"/>
                <a:ext cx="66" cy="136"/>
              </a:xfrm>
              <a:custGeom>
                <a:avLst/>
                <a:gdLst>
                  <a:gd name="T0" fmla="*/ 36 w 66"/>
                  <a:gd name="T1" fmla="*/ 0 h 136"/>
                  <a:gd name="T2" fmla="*/ 36 w 66"/>
                  <a:gd name="T3" fmla="*/ 26 h 136"/>
                  <a:gd name="T4" fmla="*/ 66 w 66"/>
                  <a:gd name="T5" fmla="*/ 26 h 136"/>
                  <a:gd name="T6" fmla="*/ 66 w 66"/>
                  <a:gd name="T7" fmla="*/ 40 h 136"/>
                  <a:gd name="T8" fmla="*/ 36 w 66"/>
                  <a:gd name="T9" fmla="*/ 40 h 136"/>
                  <a:gd name="T10" fmla="*/ 36 w 66"/>
                  <a:gd name="T11" fmla="*/ 98 h 136"/>
                  <a:gd name="T12" fmla="*/ 36 w 66"/>
                  <a:gd name="T13" fmla="*/ 98 h 136"/>
                  <a:gd name="T14" fmla="*/ 38 w 66"/>
                  <a:gd name="T15" fmla="*/ 108 h 136"/>
                  <a:gd name="T16" fmla="*/ 40 w 66"/>
                  <a:gd name="T17" fmla="*/ 114 h 136"/>
                  <a:gd name="T18" fmla="*/ 44 w 66"/>
                  <a:gd name="T19" fmla="*/ 118 h 136"/>
                  <a:gd name="T20" fmla="*/ 52 w 66"/>
                  <a:gd name="T21" fmla="*/ 120 h 136"/>
                  <a:gd name="T22" fmla="*/ 52 w 66"/>
                  <a:gd name="T23" fmla="*/ 120 h 136"/>
                  <a:gd name="T24" fmla="*/ 64 w 66"/>
                  <a:gd name="T25" fmla="*/ 118 h 136"/>
                  <a:gd name="T26" fmla="*/ 64 w 66"/>
                  <a:gd name="T27" fmla="*/ 134 h 136"/>
                  <a:gd name="T28" fmla="*/ 64 w 66"/>
                  <a:gd name="T29" fmla="*/ 134 h 136"/>
                  <a:gd name="T30" fmla="*/ 56 w 66"/>
                  <a:gd name="T31" fmla="*/ 136 h 136"/>
                  <a:gd name="T32" fmla="*/ 46 w 66"/>
                  <a:gd name="T33" fmla="*/ 136 h 136"/>
                  <a:gd name="T34" fmla="*/ 46 w 66"/>
                  <a:gd name="T35" fmla="*/ 136 h 136"/>
                  <a:gd name="T36" fmla="*/ 40 w 66"/>
                  <a:gd name="T37" fmla="*/ 136 h 136"/>
                  <a:gd name="T38" fmla="*/ 34 w 66"/>
                  <a:gd name="T39" fmla="*/ 134 h 136"/>
                  <a:gd name="T40" fmla="*/ 30 w 66"/>
                  <a:gd name="T41" fmla="*/ 132 h 136"/>
                  <a:gd name="T42" fmla="*/ 26 w 66"/>
                  <a:gd name="T43" fmla="*/ 128 h 136"/>
                  <a:gd name="T44" fmla="*/ 26 w 66"/>
                  <a:gd name="T45" fmla="*/ 128 h 136"/>
                  <a:gd name="T46" fmla="*/ 22 w 66"/>
                  <a:gd name="T47" fmla="*/ 122 h 136"/>
                  <a:gd name="T48" fmla="*/ 20 w 66"/>
                  <a:gd name="T49" fmla="*/ 116 h 136"/>
                  <a:gd name="T50" fmla="*/ 18 w 66"/>
                  <a:gd name="T51" fmla="*/ 100 h 136"/>
                  <a:gd name="T52" fmla="*/ 18 w 66"/>
                  <a:gd name="T53" fmla="*/ 40 h 136"/>
                  <a:gd name="T54" fmla="*/ 0 w 66"/>
                  <a:gd name="T55" fmla="*/ 40 h 136"/>
                  <a:gd name="T56" fmla="*/ 0 w 66"/>
                  <a:gd name="T57" fmla="*/ 26 h 136"/>
                  <a:gd name="T58" fmla="*/ 18 w 66"/>
                  <a:gd name="T59" fmla="*/ 26 h 136"/>
                  <a:gd name="T60" fmla="*/ 18 w 66"/>
                  <a:gd name="T61" fmla="*/ 6 h 136"/>
                  <a:gd name="T62" fmla="*/ 36 w 66"/>
                  <a:gd name="T63" fmla="*/ 0 h 1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6"/>
                  <a:gd name="T97" fmla="*/ 0 h 136"/>
                  <a:gd name="T98" fmla="*/ 66 w 66"/>
                  <a:gd name="T99" fmla="*/ 136 h 1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6" h="136">
                    <a:moveTo>
                      <a:pt x="36" y="0"/>
                    </a:moveTo>
                    <a:lnTo>
                      <a:pt x="36" y="26"/>
                    </a:lnTo>
                    <a:lnTo>
                      <a:pt x="66" y="26"/>
                    </a:lnTo>
                    <a:lnTo>
                      <a:pt x="66" y="40"/>
                    </a:lnTo>
                    <a:lnTo>
                      <a:pt x="36" y="40"/>
                    </a:lnTo>
                    <a:lnTo>
                      <a:pt x="36" y="98"/>
                    </a:lnTo>
                    <a:lnTo>
                      <a:pt x="38" y="108"/>
                    </a:lnTo>
                    <a:lnTo>
                      <a:pt x="40" y="114"/>
                    </a:lnTo>
                    <a:lnTo>
                      <a:pt x="44" y="118"/>
                    </a:lnTo>
                    <a:lnTo>
                      <a:pt x="52" y="120"/>
                    </a:lnTo>
                    <a:lnTo>
                      <a:pt x="64" y="118"/>
                    </a:lnTo>
                    <a:lnTo>
                      <a:pt x="64" y="134"/>
                    </a:lnTo>
                    <a:lnTo>
                      <a:pt x="56" y="136"/>
                    </a:lnTo>
                    <a:lnTo>
                      <a:pt x="46" y="136"/>
                    </a:lnTo>
                    <a:lnTo>
                      <a:pt x="40" y="136"/>
                    </a:lnTo>
                    <a:lnTo>
                      <a:pt x="34" y="134"/>
                    </a:lnTo>
                    <a:lnTo>
                      <a:pt x="30" y="132"/>
                    </a:lnTo>
                    <a:lnTo>
                      <a:pt x="26" y="128"/>
                    </a:lnTo>
                    <a:lnTo>
                      <a:pt x="22" y="122"/>
                    </a:lnTo>
                    <a:lnTo>
                      <a:pt x="20" y="116"/>
                    </a:lnTo>
                    <a:lnTo>
                      <a:pt x="18" y="100"/>
                    </a:lnTo>
                    <a:lnTo>
                      <a:pt x="18" y="40"/>
                    </a:lnTo>
                    <a:lnTo>
                      <a:pt x="0" y="40"/>
                    </a:lnTo>
                    <a:lnTo>
                      <a:pt x="0" y="26"/>
                    </a:lnTo>
                    <a:lnTo>
                      <a:pt x="18" y="26"/>
                    </a:lnTo>
                    <a:lnTo>
                      <a:pt x="18" y="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Freeform 32"/>
              <p:cNvSpPr>
                <a:spLocks/>
              </p:cNvSpPr>
              <p:nvPr/>
            </p:nvSpPr>
            <p:spPr bwMode="auto">
              <a:xfrm>
                <a:off x="3925" y="2200"/>
                <a:ext cx="94" cy="112"/>
              </a:xfrm>
              <a:custGeom>
                <a:avLst/>
                <a:gdLst>
                  <a:gd name="T0" fmla="*/ 2 w 94"/>
                  <a:gd name="T1" fmla="*/ 32 h 112"/>
                  <a:gd name="T2" fmla="*/ 2 w 94"/>
                  <a:gd name="T3" fmla="*/ 32 h 112"/>
                  <a:gd name="T4" fmla="*/ 0 w 94"/>
                  <a:gd name="T5" fmla="*/ 4 h 112"/>
                  <a:gd name="T6" fmla="*/ 18 w 94"/>
                  <a:gd name="T7" fmla="*/ 4 h 112"/>
                  <a:gd name="T8" fmla="*/ 18 w 94"/>
                  <a:gd name="T9" fmla="*/ 20 h 112"/>
                  <a:gd name="T10" fmla="*/ 20 w 94"/>
                  <a:gd name="T11" fmla="*/ 20 h 112"/>
                  <a:gd name="T12" fmla="*/ 20 w 94"/>
                  <a:gd name="T13" fmla="*/ 20 h 112"/>
                  <a:gd name="T14" fmla="*/ 24 w 94"/>
                  <a:gd name="T15" fmla="*/ 14 h 112"/>
                  <a:gd name="T16" fmla="*/ 32 w 94"/>
                  <a:gd name="T17" fmla="*/ 8 h 112"/>
                  <a:gd name="T18" fmla="*/ 42 w 94"/>
                  <a:gd name="T19" fmla="*/ 2 h 112"/>
                  <a:gd name="T20" fmla="*/ 56 w 94"/>
                  <a:gd name="T21" fmla="*/ 0 h 112"/>
                  <a:gd name="T22" fmla="*/ 56 w 94"/>
                  <a:gd name="T23" fmla="*/ 0 h 112"/>
                  <a:gd name="T24" fmla="*/ 68 w 94"/>
                  <a:gd name="T25" fmla="*/ 2 h 112"/>
                  <a:gd name="T26" fmla="*/ 74 w 94"/>
                  <a:gd name="T27" fmla="*/ 6 h 112"/>
                  <a:gd name="T28" fmla="*/ 80 w 94"/>
                  <a:gd name="T29" fmla="*/ 10 h 112"/>
                  <a:gd name="T30" fmla="*/ 86 w 94"/>
                  <a:gd name="T31" fmla="*/ 16 h 112"/>
                  <a:gd name="T32" fmla="*/ 90 w 94"/>
                  <a:gd name="T33" fmla="*/ 24 h 112"/>
                  <a:gd name="T34" fmla="*/ 92 w 94"/>
                  <a:gd name="T35" fmla="*/ 34 h 112"/>
                  <a:gd name="T36" fmla="*/ 94 w 94"/>
                  <a:gd name="T37" fmla="*/ 46 h 112"/>
                  <a:gd name="T38" fmla="*/ 94 w 94"/>
                  <a:gd name="T39" fmla="*/ 112 h 112"/>
                  <a:gd name="T40" fmla="*/ 74 w 94"/>
                  <a:gd name="T41" fmla="*/ 112 h 112"/>
                  <a:gd name="T42" fmla="*/ 74 w 94"/>
                  <a:gd name="T43" fmla="*/ 50 h 112"/>
                  <a:gd name="T44" fmla="*/ 74 w 94"/>
                  <a:gd name="T45" fmla="*/ 50 h 112"/>
                  <a:gd name="T46" fmla="*/ 72 w 94"/>
                  <a:gd name="T47" fmla="*/ 36 h 112"/>
                  <a:gd name="T48" fmla="*/ 68 w 94"/>
                  <a:gd name="T49" fmla="*/ 26 h 112"/>
                  <a:gd name="T50" fmla="*/ 64 w 94"/>
                  <a:gd name="T51" fmla="*/ 22 h 112"/>
                  <a:gd name="T52" fmla="*/ 60 w 94"/>
                  <a:gd name="T53" fmla="*/ 20 h 112"/>
                  <a:gd name="T54" fmla="*/ 56 w 94"/>
                  <a:gd name="T55" fmla="*/ 18 h 112"/>
                  <a:gd name="T56" fmla="*/ 48 w 94"/>
                  <a:gd name="T57" fmla="*/ 16 h 112"/>
                  <a:gd name="T58" fmla="*/ 48 w 94"/>
                  <a:gd name="T59" fmla="*/ 16 h 112"/>
                  <a:gd name="T60" fmla="*/ 40 w 94"/>
                  <a:gd name="T61" fmla="*/ 18 h 112"/>
                  <a:gd name="T62" fmla="*/ 32 w 94"/>
                  <a:gd name="T63" fmla="*/ 22 h 112"/>
                  <a:gd name="T64" fmla="*/ 26 w 94"/>
                  <a:gd name="T65" fmla="*/ 30 h 112"/>
                  <a:gd name="T66" fmla="*/ 22 w 94"/>
                  <a:gd name="T67" fmla="*/ 36 h 112"/>
                  <a:gd name="T68" fmla="*/ 22 w 94"/>
                  <a:gd name="T69" fmla="*/ 36 h 112"/>
                  <a:gd name="T70" fmla="*/ 20 w 94"/>
                  <a:gd name="T71" fmla="*/ 46 h 112"/>
                  <a:gd name="T72" fmla="*/ 20 w 94"/>
                  <a:gd name="T73" fmla="*/ 112 h 112"/>
                  <a:gd name="T74" fmla="*/ 2 w 94"/>
                  <a:gd name="T75" fmla="*/ 112 h 112"/>
                  <a:gd name="T76" fmla="*/ 2 w 94"/>
                  <a:gd name="T77" fmla="*/ 32 h 11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94"/>
                  <a:gd name="T118" fmla="*/ 0 h 112"/>
                  <a:gd name="T119" fmla="*/ 94 w 94"/>
                  <a:gd name="T120" fmla="*/ 112 h 11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94" h="112">
                    <a:moveTo>
                      <a:pt x="2" y="32"/>
                    </a:moveTo>
                    <a:lnTo>
                      <a:pt x="2" y="32"/>
                    </a:lnTo>
                    <a:lnTo>
                      <a:pt x="0" y="4"/>
                    </a:lnTo>
                    <a:lnTo>
                      <a:pt x="18" y="4"/>
                    </a:lnTo>
                    <a:lnTo>
                      <a:pt x="18" y="20"/>
                    </a:lnTo>
                    <a:lnTo>
                      <a:pt x="20" y="20"/>
                    </a:lnTo>
                    <a:lnTo>
                      <a:pt x="24" y="14"/>
                    </a:lnTo>
                    <a:lnTo>
                      <a:pt x="32" y="8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68" y="2"/>
                    </a:lnTo>
                    <a:lnTo>
                      <a:pt x="74" y="6"/>
                    </a:lnTo>
                    <a:lnTo>
                      <a:pt x="80" y="10"/>
                    </a:lnTo>
                    <a:lnTo>
                      <a:pt x="86" y="16"/>
                    </a:lnTo>
                    <a:lnTo>
                      <a:pt x="90" y="24"/>
                    </a:lnTo>
                    <a:lnTo>
                      <a:pt x="92" y="34"/>
                    </a:lnTo>
                    <a:lnTo>
                      <a:pt x="94" y="46"/>
                    </a:lnTo>
                    <a:lnTo>
                      <a:pt x="94" y="112"/>
                    </a:lnTo>
                    <a:lnTo>
                      <a:pt x="74" y="112"/>
                    </a:lnTo>
                    <a:lnTo>
                      <a:pt x="74" y="50"/>
                    </a:lnTo>
                    <a:lnTo>
                      <a:pt x="72" y="36"/>
                    </a:lnTo>
                    <a:lnTo>
                      <a:pt x="68" y="26"/>
                    </a:lnTo>
                    <a:lnTo>
                      <a:pt x="64" y="22"/>
                    </a:lnTo>
                    <a:lnTo>
                      <a:pt x="60" y="20"/>
                    </a:lnTo>
                    <a:lnTo>
                      <a:pt x="56" y="18"/>
                    </a:lnTo>
                    <a:lnTo>
                      <a:pt x="48" y="16"/>
                    </a:lnTo>
                    <a:lnTo>
                      <a:pt x="40" y="18"/>
                    </a:lnTo>
                    <a:lnTo>
                      <a:pt x="32" y="22"/>
                    </a:lnTo>
                    <a:lnTo>
                      <a:pt x="26" y="30"/>
                    </a:lnTo>
                    <a:lnTo>
                      <a:pt x="22" y="36"/>
                    </a:lnTo>
                    <a:lnTo>
                      <a:pt x="20" y="46"/>
                    </a:lnTo>
                    <a:lnTo>
                      <a:pt x="20" y="112"/>
                    </a:lnTo>
                    <a:lnTo>
                      <a:pt x="2" y="112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Freeform 33"/>
              <p:cNvSpPr>
                <a:spLocks noEditPoints="1"/>
              </p:cNvSpPr>
              <p:nvPr/>
            </p:nvSpPr>
            <p:spPr bwMode="auto">
              <a:xfrm>
                <a:off x="4043" y="2200"/>
                <a:ext cx="96" cy="114"/>
              </a:xfrm>
              <a:custGeom>
                <a:avLst/>
                <a:gdLst>
                  <a:gd name="T0" fmla="*/ 18 w 96"/>
                  <a:gd name="T1" fmla="*/ 60 h 114"/>
                  <a:gd name="T2" fmla="*/ 18 w 96"/>
                  <a:gd name="T3" fmla="*/ 60 h 114"/>
                  <a:gd name="T4" fmla="*/ 20 w 96"/>
                  <a:gd name="T5" fmla="*/ 70 h 114"/>
                  <a:gd name="T6" fmla="*/ 22 w 96"/>
                  <a:gd name="T7" fmla="*/ 78 h 114"/>
                  <a:gd name="T8" fmla="*/ 26 w 96"/>
                  <a:gd name="T9" fmla="*/ 84 h 114"/>
                  <a:gd name="T10" fmla="*/ 30 w 96"/>
                  <a:gd name="T11" fmla="*/ 90 h 114"/>
                  <a:gd name="T12" fmla="*/ 36 w 96"/>
                  <a:gd name="T13" fmla="*/ 94 h 114"/>
                  <a:gd name="T14" fmla="*/ 42 w 96"/>
                  <a:gd name="T15" fmla="*/ 96 h 114"/>
                  <a:gd name="T16" fmla="*/ 56 w 96"/>
                  <a:gd name="T17" fmla="*/ 98 h 114"/>
                  <a:gd name="T18" fmla="*/ 56 w 96"/>
                  <a:gd name="T19" fmla="*/ 98 h 114"/>
                  <a:gd name="T20" fmla="*/ 74 w 96"/>
                  <a:gd name="T21" fmla="*/ 96 h 114"/>
                  <a:gd name="T22" fmla="*/ 86 w 96"/>
                  <a:gd name="T23" fmla="*/ 92 h 114"/>
                  <a:gd name="T24" fmla="*/ 90 w 96"/>
                  <a:gd name="T25" fmla="*/ 106 h 114"/>
                  <a:gd name="T26" fmla="*/ 90 w 96"/>
                  <a:gd name="T27" fmla="*/ 106 h 114"/>
                  <a:gd name="T28" fmla="*/ 74 w 96"/>
                  <a:gd name="T29" fmla="*/ 112 h 114"/>
                  <a:gd name="T30" fmla="*/ 64 w 96"/>
                  <a:gd name="T31" fmla="*/ 114 h 114"/>
                  <a:gd name="T32" fmla="*/ 52 w 96"/>
                  <a:gd name="T33" fmla="*/ 114 h 114"/>
                  <a:gd name="T34" fmla="*/ 52 w 96"/>
                  <a:gd name="T35" fmla="*/ 114 h 114"/>
                  <a:gd name="T36" fmla="*/ 40 w 96"/>
                  <a:gd name="T37" fmla="*/ 112 h 114"/>
                  <a:gd name="T38" fmla="*/ 30 w 96"/>
                  <a:gd name="T39" fmla="*/ 110 h 114"/>
                  <a:gd name="T40" fmla="*/ 22 w 96"/>
                  <a:gd name="T41" fmla="*/ 104 h 114"/>
                  <a:gd name="T42" fmla="*/ 14 w 96"/>
                  <a:gd name="T43" fmla="*/ 98 h 114"/>
                  <a:gd name="T44" fmla="*/ 8 w 96"/>
                  <a:gd name="T45" fmla="*/ 90 h 114"/>
                  <a:gd name="T46" fmla="*/ 4 w 96"/>
                  <a:gd name="T47" fmla="*/ 82 h 114"/>
                  <a:gd name="T48" fmla="*/ 0 w 96"/>
                  <a:gd name="T49" fmla="*/ 70 h 114"/>
                  <a:gd name="T50" fmla="*/ 0 w 96"/>
                  <a:gd name="T51" fmla="*/ 60 h 114"/>
                  <a:gd name="T52" fmla="*/ 0 w 96"/>
                  <a:gd name="T53" fmla="*/ 60 h 114"/>
                  <a:gd name="T54" fmla="*/ 0 w 96"/>
                  <a:gd name="T55" fmla="*/ 48 h 114"/>
                  <a:gd name="T56" fmla="*/ 4 w 96"/>
                  <a:gd name="T57" fmla="*/ 36 h 114"/>
                  <a:gd name="T58" fmla="*/ 8 w 96"/>
                  <a:gd name="T59" fmla="*/ 26 h 114"/>
                  <a:gd name="T60" fmla="*/ 14 w 96"/>
                  <a:gd name="T61" fmla="*/ 18 h 114"/>
                  <a:gd name="T62" fmla="*/ 20 w 96"/>
                  <a:gd name="T63" fmla="*/ 10 h 114"/>
                  <a:gd name="T64" fmla="*/ 30 w 96"/>
                  <a:gd name="T65" fmla="*/ 6 h 114"/>
                  <a:gd name="T66" fmla="*/ 40 w 96"/>
                  <a:gd name="T67" fmla="*/ 2 h 114"/>
                  <a:gd name="T68" fmla="*/ 50 w 96"/>
                  <a:gd name="T69" fmla="*/ 0 h 114"/>
                  <a:gd name="T70" fmla="*/ 50 w 96"/>
                  <a:gd name="T71" fmla="*/ 0 h 114"/>
                  <a:gd name="T72" fmla="*/ 62 w 96"/>
                  <a:gd name="T73" fmla="*/ 2 h 114"/>
                  <a:gd name="T74" fmla="*/ 72 w 96"/>
                  <a:gd name="T75" fmla="*/ 6 h 114"/>
                  <a:gd name="T76" fmla="*/ 80 w 96"/>
                  <a:gd name="T77" fmla="*/ 12 h 114"/>
                  <a:gd name="T78" fmla="*/ 86 w 96"/>
                  <a:gd name="T79" fmla="*/ 18 h 114"/>
                  <a:gd name="T80" fmla="*/ 90 w 96"/>
                  <a:gd name="T81" fmla="*/ 26 h 114"/>
                  <a:gd name="T82" fmla="*/ 94 w 96"/>
                  <a:gd name="T83" fmla="*/ 36 h 114"/>
                  <a:gd name="T84" fmla="*/ 96 w 96"/>
                  <a:gd name="T85" fmla="*/ 52 h 114"/>
                  <a:gd name="T86" fmla="*/ 96 w 96"/>
                  <a:gd name="T87" fmla="*/ 52 h 114"/>
                  <a:gd name="T88" fmla="*/ 94 w 96"/>
                  <a:gd name="T89" fmla="*/ 60 h 114"/>
                  <a:gd name="T90" fmla="*/ 18 w 96"/>
                  <a:gd name="T91" fmla="*/ 60 h 114"/>
                  <a:gd name="T92" fmla="*/ 76 w 96"/>
                  <a:gd name="T93" fmla="*/ 46 h 114"/>
                  <a:gd name="T94" fmla="*/ 76 w 96"/>
                  <a:gd name="T95" fmla="*/ 46 h 114"/>
                  <a:gd name="T96" fmla="*/ 76 w 96"/>
                  <a:gd name="T97" fmla="*/ 36 h 114"/>
                  <a:gd name="T98" fmla="*/ 70 w 96"/>
                  <a:gd name="T99" fmla="*/ 26 h 114"/>
                  <a:gd name="T100" fmla="*/ 68 w 96"/>
                  <a:gd name="T101" fmla="*/ 22 h 114"/>
                  <a:gd name="T102" fmla="*/ 62 w 96"/>
                  <a:gd name="T103" fmla="*/ 18 h 114"/>
                  <a:gd name="T104" fmla="*/ 56 w 96"/>
                  <a:gd name="T105" fmla="*/ 16 h 114"/>
                  <a:gd name="T106" fmla="*/ 48 w 96"/>
                  <a:gd name="T107" fmla="*/ 14 h 114"/>
                  <a:gd name="T108" fmla="*/ 48 w 96"/>
                  <a:gd name="T109" fmla="*/ 14 h 114"/>
                  <a:gd name="T110" fmla="*/ 42 w 96"/>
                  <a:gd name="T111" fmla="*/ 16 h 114"/>
                  <a:gd name="T112" fmla="*/ 36 w 96"/>
                  <a:gd name="T113" fmla="*/ 18 h 114"/>
                  <a:gd name="T114" fmla="*/ 30 w 96"/>
                  <a:gd name="T115" fmla="*/ 22 h 114"/>
                  <a:gd name="T116" fmla="*/ 26 w 96"/>
                  <a:gd name="T117" fmla="*/ 26 h 114"/>
                  <a:gd name="T118" fmla="*/ 22 w 96"/>
                  <a:gd name="T119" fmla="*/ 36 h 114"/>
                  <a:gd name="T120" fmla="*/ 18 w 96"/>
                  <a:gd name="T121" fmla="*/ 46 h 114"/>
                  <a:gd name="T122" fmla="*/ 76 w 96"/>
                  <a:gd name="T123" fmla="*/ 46 h 11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6"/>
                  <a:gd name="T187" fmla="*/ 0 h 114"/>
                  <a:gd name="T188" fmla="*/ 96 w 96"/>
                  <a:gd name="T189" fmla="*/ 114 h 11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6" h="114">
                    <a:moveTo>
                      <a:pt x="18" y="60"/>
                    </a:moveTo>
                    <a:lnTo>
                      <a:pt x="18" y="60"/>
                    </a:lnTo>
                    <a:lnTo>
                      <a:pt x="20" y="70"/>
                    </a:lnTo>
                    <a:lnTo>
                      <a:pt x="22" y="78"/>
                    </a:lnTo>
                    <a:lnTo>
                      <a:pt x="26" y="84"/>
                    </a:lnTo>
                    <a:lnTo>
                      <a:pt x="30" y="90"/>
                    </a:lnTo>
                    <a:lnTo>
                      <a:pt x="36" y="94"/>
                    </a:lnTo>
                    <a:lnTo>
                      <a:pt x="42" y="96"/>
                    </a:lnTo>
                    <a:lnTo>
                      <a:pt x="56" y="98"/>
                    </a:lnTo>
                    <a:lnTo>
                      <a:pt x="74" y="96"/>
                    </a:lnTo>
                    <a:lnTo>
                      <a:pt x="86" y="92"/>
                    </a:lnTo>
                    <a:lnTo>
                      <a:pt x="90" y="106"/>
                    </a:lnTo>
                    <a:lnTo>
                      <a:pt x="74" y="112"/>
                    </a:lnTo>
                    <a:lnTo>
                      <a:pt x="64" y="114"/>
                    </a:lnTo>
                    <a:lnTo>
                      <a:pt x="52" y="114"/>
                    </a:lnTo>
                    <a:lnTo>
                      <a:pt x="40" y="112"/>
                    </a:lnTo>
                    <a:lnTo>
                      <a:pt x="30" y="110"/>
                    </a:lnTo>
                    <a:lnTo>
                      <a:pt x="22" y="104"/>
                    </a:lnTo>
                    <a:lnTo>
                      <a:pt x="14" y="98"/>
                    </a:lnTo>
                    <a:lnTo>
                      <a:pt x="8" y="90"/>
                    </a:lnTo>
                    <a:lnTo>
                      <a:pt x="4" y="82"/>
                    </a:lnTo>
                    <a:lnTo>
                      <a:pt x="0" y="70"/>
                    </a:lnTo>
                    <a:lnTo>
                      <a:pt x="0" y="60"/>
                    </a:lnTo>
                    <a:lnTo>
                      <a:pt x="0" y="48"/>
                    </a:lnTo>
                    <a:lnTo>
                      <a:pt x="4" y="36"/>
                    </a:lnTo>
                    <a:lnTo>
                      <a:pt x="8" y="26"/>
                    </a:lnTo>
                    <a:lnTo>
                      <a:pt x="14" y="18"/>
                    </a:lnTo>
                    <a:lnTo>
                      <a:pt x="20" y="10"/>
                    </a:lnTo>
                    <a:lnTo>
                      <a:pt x="30" y="6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62" y="2"/>
                    </a:lnTo>
                    <a:lnTo>
                      <a:pt x="72" y="6"/>
                    </a:lnTo>
                    <a:lnTo>
                      <a:pt x="80" y="12"/>
                    </a:lnTo>
                    <a:lnTo>
                      <a:pt x="86" y="18"/>
                    </a:lnTo>
                    <a:lnTo>
                      <a:pt x="90" y="26"/>
                    </a:lnTo>
                    <a:lnTo>
                      <a:pt x="94" y="36"/>
                    </a:lnTo>
                    <a:lnTo>
                      <a:pt x="96" y="52"/>
                    </a:lnTo>
                    <a:lnTo>
                      <a:pt x="94" y="60"/>
                    </a:lnTo>
                    <a:lnTo>
                      <a:pt x="18" y="60"/>
                    </a:lnTo>
                    <a:close/>
                    <a:moveTo>
                      <a:pt x="76" y="46"/>
                    </a:moveTo>
                    <a:lnTo>
                      <a:pt x="76" y="46"/>
                    </a:lnTo>
                    <a:lnTo>
                      <a:pt x="76" y="36"/>
                    </a:lnTo>
                    <a:lnTo>
                      <a:pt x="70" y="26"/>
                    </a:lnTo>
                    <a:lnTo>
                      <a:pt x="68" y="22"/>
                    </a:lnTo>
                    <a:lnTo>
                      <a:pt x="62" y="18"/>
                    </a:lnTo>
                    <a:lnTo>
                      <a:pt x="56" y="16"/>
                    </a:lnTo>
                    <a:lnTo>
                      <a:pt x="48" y="14"/>
                    </a:lnTo>
                    <a:lnTo>
                      <a:pt x="42" y="16"/>
                    </a:lnTo>
                    <a:lnTo>
                      <a:pt x="36" y="18"/>
                    </a:lnTo>
                    <a:lnTo>
                      <a:pt x="30" y="22"/>
                    </a:lnTo>
                    <a:lnTo>
                      <a:pt x="26" y="26"/>
                    </a:lnTo>
                    <a:lnTo>
                      <a:pt x="22" y="36"/>
                    </a:lnTo>
                    <a:lnTo>
                      <a:pt x="18" y="46"/>
                    </a:lnTo>
                    <a:lnTo>
                      <a:pt x="76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Freeform 34"/>
              <p:cNvSpPr>
                <a:spLocks/>
              </p:cNvSpPr>
              <p:nvPr/>
            </p:nvSpPr>
            <p:spPr bwMode="auto">
              <a:xfrm>
                <a:off x="4161" y="2200"/>
                <a:ext cx="56" cy="112"/>
              </a:xfrm>
              <a:custGeom>
                <a:avLst/>
                <a:gdLst>
                  <a:gd name="T0" fmla="*/ 2 w 56"/>
                  <a:gd name="T1" fmla="*/ 36 h 112"/>
                  <a:gd name="T2" fmla="*/ 2 w 56"/>
                  <a:gd name="T3" fmla="*/ 36 h 112"/>
                  <a:gd name="T4" fmla="*/ 0 w 56"/>
                  <a:gd name="T5" fmla="*/ 4 h 112"/>
                  <a:gd name="T6" fmla="*/ 18 w 56"/>
                  <a:gd name="T7" fmla="*/ 4 h 112"/>
                  <a:gd name="T8" fmla="*/ 18 w 56"/>
                  <a:gd name="T9" fmla="*/ 24 h 112"/>
                  <a:gd name="T10" fmla="*/ 20 w 56"/>
                  <a:gd name="T11" fmla="*/ 24 h 112"/>
                  <a:gd name="T12" fmla="*/ 20 w 56"/>
                  <a:gd name="T13" fmla="*/ 24 h 112"/>
                  <a:gd name="T14" fmla="*/ 24 w 56"/>
                  <a:gd name="T15" fmla="*/ 14 h 112"/>
                  <a:gd name="T16" fmla="*/ 32 w 56"/>
                  <a:gd name="T17" fmla="*/ 8 h 112"/>
                  <a:gd name="T18" fmla="*/ 40 w 56"/>
                  <a:gd name="T19" fmla="*/ 2 h 112"/>
                  <a:gd name="T20" fmla="*/ 50 w 56"/>
                  <a:gd name="T21" fmla="*/ 0 h 112"/>
                  <a:gd name="T22" fmla="*/ 50 w 56"/>
                  <a:gd name="T23" fmla="*/ 0 h 112"/>
                  <a:gd name="T24" fmla="*/ 56 w 56"/>
                  <a:gd name="T25" fmla="*/ 2 h 112"/>
                  <a:gd name="T26" fmla="*/ 56 w 56"/>
                  <a:gd name="T27" fmla="*/ 20 h 112"/>
                  <a:gd name="T28" fmla="*/ 56 w 56"/>
                  <a:gd name="T29" fmla="*/ 20 h 112"/>
                  <a:gd name="T30" fmla="*/ 48 w 56"/>
                  <a:gd name="T31" fmla="*/ 20 h 112"/>
                  <a:gd name="T32" fmla="*/ 48 w 56"/>
                  <a:gd name="T33" fmla="*/ 20 h 112"/>
                  <a:gd name="T34" fmla="*/ 38 w 56"/>
                  <a:gd name="T35" fmla="*/ 22 h 112"/>
                  <a:gd name="T36" fmla="*/ 30 w 56"/>
                  <a:gd name="T37" fmla="*/ 26 h 112"/>
                  <a:gd name="T38" fmla="*/ 26 w 56"/>
                  <a:gd name="T39" fmla="*/ 34 h 112"/>
                  <a:gd name="T40" fmla="*/ 22 w 56"/>
                  <a:gd name="T41" fmla="*/ 44 h 112"/>
                  <a:gd name="T42" fmla="*/ 22 w 56"/>
                  <a:gd name="T43" fmla="*/ 44 h 112"/>
                  <a:gd name="T44" fmla="*/ 22 w 56"/>
                  <a:gd name="T45" fmla="*/ 54 h 112"/>
                  <a:gd name="T46" fmla="*/ 22 w 56"/>
                  <a:gd name="T47" fmla="*/ 112 h 112"/>
                  <a:gd name="T48" fmla="*/ 2 w 56"/>
                  <a:gd name="T49" fmla="*/ 112 h 112"/>
                  <a:gd name="T50" fmla="*/ 2 w 56"/>
                  <a:gd name="T51" fmla="*/ 36 h 1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"/>
                  <a:gd name="T79" fmla="*/ 0 h 112"/>
                  <a:gd name="T80" fmla="*/ 56 w 56"/>
                  <a:gd name="T81" fmla="*/ 112 h 11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" h="112">
                    <a:moveTo>
                      <a:pt x="2" y="36"/>
                    </a:moveTo>
                    <a:lnTo>
                      <a:pt x="2" y="36"/>
                    </a:lnTo>
                    <a:lnTo>
                      <a:pt x="0" y="4"/>
                    </a:lnTo>
                    <a:lnTo>
                      <a:pt x="18" y="4"/>
                    </a:lnTo>
                    <a:lnTo>
                      <a:pt x="18" y="24"/>
                    </a:lnTo>
                    <a:lnTo>
                      <a:pt x="20" y="24"/>
                    </a:lnTo>
                    <a:lnTo>
                      <a:pt x="24" y="14"/>
                    </a:lnTo>
                    <a:lnTo>
                      <a:pt x="32" y="8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56" y="20"/>
                    </a:lnTo>
                    <a:lnTo>
                      <a:pt x="48" y="20"/>
                    </a:lnTo>
                    <a:lnTo>
                      <a:pt x="38" y="22"/>
                    </a:lnTo>
                    <a:lnTo>
                      <a:pt x="30" y="26"/>
                    </a:lnTo>
                    <a:lnTo>
                      <a:pt x="26" y="34"/>
                    </a:lnTo>
                    <a:lnTo>
                      <a:pt x="22" y="44"/>
                    </a:lnTo>
                    <a:lnTo>
                      <a:pt x="22" y="54"/>
                    </a:lnTo>
                    <a:lnTo>
                      <a:pt x="22" y="112"/>
                    </a:lnTo>
                    <a:lnTo>
                      <a:pt x="2" y="112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4" name="Text Box 35"/>
          <p:cNvSpPr txBox="1">
            <a:spLocks noChangeArrowheads="1"/>
          </p:cNvSpPr>
          <p:nvPr/>
        </p:nvSpPr>
        <p:spPr bwMode="auto">
          <a:xfrm rot="-5400000">
            <a:off x="6191250" y="3133725"/>
            <a:ext cx="56626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800">
                <a:solidFill>
                  <a:schemeClr val="bg2"/>
                </a:solidFill>
                <a:latin typeface="Arial Narrow" pitchFamily="34" charset="0"/>
              </a:rPr>
              <a:t>© 2010 Amadeus IT Group SA </a:t>
            </a:r>
          </a:p>
        </p:txBody>
      </p:sp>
      <p:sp>
        <p:nvSpPr>
          <p:cNvPr id="37895" name="Rectangle 36"/>
          <p:cNvSpPr>
            <a:spLocks noChangeArrowheads="1"/>
          </p:cNvSpPr>
          <p:nvPr/>
        </p:nvSpPr>
        <p:spPr bwMode="auto">
          <a:xfrm>
            <a:off x="2990850" y="2470150"/>
            <a:ext cx="5757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r" eaLnBrk="0" hangingPunct="0"/>
            <a:r>
              <a:rPr lang="en-US" sz="3200" b="1">
                <a:solidFill>
                  <a:schemeClr val="bg1"/>
                </a:solidFill>
              </a:rPr>
              <a:t>Be Brighter, Bolder, Better,</a:t>
            </a:r>
          </a:p>
          <a:p>
            <a:pPr algn="r" eaLnBrk="0" hangingPunct="0"/>
            <a:r>
              <a:rPr lang="en-US" sz="3200" b="1">
                <a:solidFill>
                  <a:schemeClr val="bg1"/>
                </a:solidFill>
              </a:rPr>
              <a:t>with Amadeus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5E122-12BD-41FD-87E2-FBC6FDC1B41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47650" y="6184900"/>
            <a:ext cx="482600" cy="450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3" r="8522"/>
          <a:stretch/>
        </p:blipFill>
        <p:spPr>
          <a:xfrm>
            <a:off x="-36512" y="0"/>
            <a:ext cx="3384000" cy="6858000"/>
          </a:xfrm>
          <a:prstGeom prst="rect">
            <a:avLst/>
          </a:prstGeom>
        </p:spPr>
      </p:pic>
      <p:sp>
        <p:nvSpPr>
          <p:cNvPr id="89092" name="Rectangle 2"/>
          <p:cNvSpPr>
            <a:spLocks noChangeArrowheads="1"/>
          </p:cNvSpPr>
          <p:nvPr/>
        </p:nvSpPr>
        <p:spPr bwMode="gray">
          <a:xfrm>
            <a:off x="2161482" y="2223448"/>
            <a:ext cx="665899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en-GB" sz="4800" dirty="0" smtClean="0">
                <a:solidFill>
                  <a:srgbClr val="1A61A9"/>
                </a:solidFill>
              </a:rPr>
              <a:t>Content</a:t>
            </a:r>
          </a:p>
          <a:p>
            <a:pPr algn="r">
              <a:spcBef>
                <a:spcPct val="0"/>
              </a:spcBef>
            </a:pPr>
            <a:r>
              <a:rPr lang="en-GB" sz="2800" dirty="0" smtClean="0">
                <a:solidFill>
                  <a:srgbClr val="1A61A9"/>
                </a:solidFill>
              </a:rPr>
              <a:t> </a:t>
            </a:r>
            <a:r>
              <a:rPr lang="en-GB" sz="2800" dirty="0">
                <a:solidFill>
                  <a:srgbClr val="1A61A9"/>
                </a:solidFill>
              </a:rPr>
              <a:t/>
            </a:r>
            <a:br>
              <a:rPr lang="en-GB" sz="2800" dirty="0">
                <a:solidFill>
                  <a:srgbClr val="1A61A9"/>
                </a:solidFill>
              </a:rPr>
            </a:br>
            <a:r>
              <a:rPr lang="en-GB" sz="2400" dirty="0" smtClean="0"/>
              <a:t>MP Agent Fare Families overview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Enhancements coming up</a:t>
            </a:r>
          </a:p>
          <a:p>
            <a:pPr algn="r">
              <a:spcBef>
                <a:spcPct val="0"/>
              </a:spcBef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7375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C36C21-9BC1-467A-B565-B26CD93FECE1}" type="slidenum">
              <a:rPr lang="en-US" sz="1000" smtClean="0"/>
              <a:pPr/>
              <a:t>3</a:t>
            </a:fld>
            <a:endParaRPr lang="en-US" sz="10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</p:spPr>
        <p:txBody>
          <a:bodyPr/>
          <a:lstStyle/>
          <a:p>
            <a:r>
              <a:rPr lang="en-US" sz="2400" smtClean="0"/>
              <a:t>Agent Fare Families is an option of Master Pricer Travelboard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659563" y="6021388"/>
            <a:ext cx="2233612" cy="836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323850" y="1341438"/>
            <a:ext cx="85693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2400" b="1" dirty="0"/>
              <a:t>Evolution from low fare search to </a:t>
            </a:r>
            <a:r>
              <a:rPr lang="en-US" sz="2400" b="1" dirty="0">
                <a:solidFill>
                  <a:schemeClr val="accent1"/>
                </a:solidFill>
              </a:rPr>
              <a:t>best fare search</a:t>
            </a:r>
            <a:r>
              <a:rPr lang="en-US" sz="2400" b="1" dirty="0"/>
              <a:t>:</a:t>
            </a:r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1000" b="1" dirty="0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2400" b="1" dirty="0"/>
          </a:p>
          <a:p>
            <a:pPr marL="381000" indent="-381000">
              <a:spcBef>
                <a:spcPct val="2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2400" b="1" dirty="0"/>
          </a:p>
          <a:p>
            <a:pPr marL="381000" indent="-381000">
              <a:spcBef>
                <a:spcPct val="2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2400" b="1" dirty="0"/>
              <a:t>Objective: to </a:t>
            </a:r>
            <a:r>
              <a:rPr lang="en-US" sz="2400" b="1" dirty="0">
                <a:solidFill>
                  <a:schemeClr val="accent1"/>
                </a:solidFill>
              </a:rPr>
              <a:t>return the cheapest available recommendations per fare family for a selected date</a:t>
            </a:r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None/>
            </a:pPr>
            <a:r>
              <a:rPr lang="en-US" sz="2400" b="1" dirty="0"/>
              <a:t>	The </a:t>
            </a:r>
            <a:r>
              <a:rPr lang="en-US" sz="2400" b="1" dirty="0">
                <a:solidFill>
                  <a:schemeClr val="accent1"/>
                </a:solidFill>
              </a:rPr>
              <a:t>fare family</a:t>
            </a:r>
            <a:r>
              <a:rPr lang="en-US" sz="2400" b="1" dirty="0"/>
              <a:t> concept: a bucket of recommendations sharing the same fare characteristics, according to </a:t>
            </a:r>
            <a:r>
              <a:rPr lang="en-US" sz="2400" b="1" dirty="0">
                <a:solidFill>
                  <a:schemeClr val="accent1"/>
                </a:solidFill>
              </a:rPr>
              <a:t>specific search requirements</a:t>
            </a:r>
            <a:r>
              <a:rPr lang="en-US" sz="2400" b="1" dirty="0"/>
              <a:t> (fare flexibility, comfort, airline, etc…).</a:t>
            </a:r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2400" b="1" dirty="0"/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 dirty="0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 dirty="0"/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392113" y="1973263"/>
            <a:ext cx="2595562" cy="722312"/>
          </a:xfrm>
          <a:prstGeom prst="chevron">
            <a:avLst>
              <a:gd name="adj" fmla="val 22126"/>
            </a:avLst>
          </a:prstGeom>
          <a:solidFill>
            <a:schemeClr val="accent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</a:rPr>
              <a:t>Standard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5128" name="AutoShape 20"/>
          <p:cNvSpPr>
            <a:spLocks noChangeArrowheads="1"/>
          </p:cNvSpPr>
          <p:nvPr/>
        </p:nvSpPr>
        <p:spPr bwMode="auto">
          <a:xfrm>
            <a:off x="3248025" y="1973263"/>
            <a:ext cx="2595563" cy="722312"/>
          </a:xfrm>
          <a:prstGeom prst="chevron">
            <a:avLst>
              <a:gd name="adj" fmla="val 22126"/>
            </a:avLst>
          </a:prstGeom>
          <a:solidFill>
            <a:schemeClr val="accent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</a:rPr>
              <a:t>Advanced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5129" name="AutoShape 21"/>
          <p:cNvSpPr>
            <a:spLocks noChangeArrowheads="1"/>
          </p:cNvSpPr>
          <p:nvPr/>
        </p:nvSpPr>
        <p:spPr bwMode="auto">
          <a:xfrm>
            <a:off x="6105525" y="1973263"/>
            <a:ext cx="2595563" cy="722312"/>
          </a:xfrm>
          <a:prstGeom prst="chevron">
            <a:avLst>
              <a:gd name="adj" fmla="val 22126"/>
            </a:avLst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</a:rPr>
              <a:t>Merchandizing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5130" name="AutoShape 22"/>
          <p:cNvSpPr>
            <a:spLocks noChangeArrowheads="1"/>
          </p:cNvSpPr>
          <p:nvPr/>
        </p:nvSpPr>
        <p:spPr bwMode="auto">
          <a:xfrm>
            <a:off x="241300" y="1249363"/>
            <a:ext cx="8647113" cy="5192712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7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5D3B85-1842-4E25-A482-C00A77B37F4A}" type="slidenum">
              <a:rPr lang="en-US" sz="1000" smtClean="0"/>
              <a:pPr/>
              <a:t>4</a:t>
            </a:fld>
            <a:endParaRPr lang="en-US" sz="10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6988"/>
            <a:ext cx="7772400" cy="908051"/>
          </a:xfrm>
        </p:spPr>
        <p:txBody>
          <a:bodyPr/>
          <a:lstStyle/>
          <a:p>
            <a:r>
              <a:rPr lang="en-US" sz="2400" smtClean="0"/>
              <a:t>Fare Family concept illustration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659563" y="6021388"/>
            <a:ext cx="2233612" cy="836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23850" y="1341438"/>
            <a:ext cx="8351838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713788" cy="38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4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836613"/>
            <a:ext cx="6408737" cy="576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0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B77A0F4-E680-42C0-B659-41D2299A68A4}" type="slidenum">
              <a:rPr lang="en-US" sz="1000" smtClean="0"/>
              <a:pPr/>
              <a:t>5</a:t>
            </a:fld>
            <a:endParaRPr lang="en-US" sz="10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8351837" cy="908050"/>
          </a:xfrm>
        </p:spPr>
        <p:txBody>
          <a:bodyPr/>
          <a:lstStyle/>
          <a:p>
            <a:r>
              <a:rPr lang="en-US" sz="2400" smtClean="0"/>
              <a:t>What’s in Agent Fare Families for Travel Agencies?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659563" y="6021388"/>
            <a:ext cx="2233612" cy="836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468313" y="1135063"/>
            <a:ext cx="835183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120000"/>
              </a:lnSpc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b="1" dirty="0"/>
              <a:t>A merchandizing / service driven search tool </a:t>
            </a:r>
            <a:r>
              <a:rPr lang="en-US" b="1" dirty="0">
                <a:solidFill>
                  <a:schemeClr val="accent1"/>
                </a:solidFill>
              </a:rPr>
              <a:t>allowing our customers to</a:t>
            </a:r>
            <a:r>
              <a:rPr lang="en-US" b="1" dirty="0"/>
              <a:t>: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>
                <a:solidFill>
                  <a:schemeClr val="accent1"/>
                </a:solidFill>
              </a:rPr>
              <a:t>Boost the </a:t>
            </a:r>
            <a:r>
              <a:rPr lang="en-US" sz="1600" b="1" dirty="0" smtClean="0">
                <a:solidFill>
                  <a:schemeClr val="accent1"/>
                </a:solidFill>
              </a:rPr>
              <a:t>traveler's </a:t>
            </a:r>
            <a:r>
              <a:rPr lang="en-US" sz="1600" b="1" dirty="0">
                <a:solidFill>
                  <a:schemeClr val="accent1"/>
                </a:solidFill>
              </a:rPr>
              <a:t>satisfaction</a:t>
            </a:r>
            <a:r>
              <a:rPr lang="en-US" sz="1600" b="1" dirty="0"/>
              <a:t> by facilitating search and decision to purchase the most convenient solution (</a:t>
            </a:r>
            <a:r>
              <a:rPr lang="en-US" sz="1600" b="1" dirty="0">
                <a:solidFill>
                  <a:schemeClr val="accent1"/>
                </a:solidFill>
              </a:rPr>
              <a:t>best compromise price / service</a:t>
            </a:r>
            <a:r>
              <a:rPr lang="en-US" sz="1600" b="1" dirty="0"/>
              <a:t>), 33% of travelers being willing to buy higher fares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/>
              <a:t>Benefit from </a:t>
            </a:r>
            <a:r>
              <a:rPr lang="en-US" sz="1600" b="1" dirty="0">
                <a:solidFill>
                  <a:schemeClr val="accent1"/>
                </a:solidFill>
              </a:rPr>
              <a:t>unprecedented control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/>
              <a:t>Provide an appropriate set of solutions to apply their </a:t>
            </a:r>
            <a:r>
              <a:rPr lang="en-US" sz="1600" b="1" dirty="0">
                <a:solidFill>
                  <a:schemeClr val="accent1"/>
                </a:solidFill>
              </a:rPr>
              <a:t>corporate policies</a:t>
            </a:r>
            <a:endParaRPr lang="en-US" sz="1600" b="1" dirty="0"/>
          </a:p>
          <a:p>
            <a:pPr marL="381000" indent="-381000">
              <a:lnSpc>
                <a:spcPct val="120000"/>
              </a:lnSpc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 dirty="0"/>
          </a:p>
          <a:p>
            <a:pPr marL="381000" indent="-381000">
              <a:lnSpc>
                <a:spcPct val="120000"/>
              </a:lnSpc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b="1" dirty="0" smtClean="0"/>
              <a:t>MP Agent </a:t>
            </a:r>
            <a:r>
              <a:rPr lang="en-US" b="1" dirty="0"/>
              <a:t>Fare Families brings</a:t>
            </a:r>
            <a:r>
              <a:rPr lang="en-US" b="1" dirty="0">
                <a:solidFill>
                  <a:schemeClr val="accent1"/>
                </a:solidFill>
              </a:rPr>
              <a:t> the following benefits</a:t>
            </a:r>
            <a:r>
              <a:rPr lang="en-US" b="1" dirty="0"/>
              <a:t>: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/>
              <a:t>Improves the </a:t>
            </a:r>
            <a:r>
              <a:rPr lang="en-US" sz="1600" b="1" dirty="0">
                <a:solidFill>
                  <a:schemeClr val="accent1"/>
                </a:solidFill>
              </a:rPr>
              <a:t>up-sell capabilities</a:t>
            </a:r>
            <a:r>
              <a:rPr lang="en-US" sz="1600" b="1" dirty="0"/>
              <a:t> via comprehensive grouping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/>
              <a:t>Improves profitability by driving customers to your </a:t>
            </a:r>
            <a:r>
              <a:rPr lang="en-US" sz="1600" b="1" dirty="0">
                <a:solidFill>
                  <a:schemeClr val="accent1"/>
                </a:solidFill>
              </a:rPr>
              <a:t>most profitable offers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/>
              <a:t>Target </a:t>
            </a:r>
            <a:r>
              <a:rPr lang="en-US" sz="1600" b="1" dirty="0">
                <a:solidFill>
                  <a:schemeClr val="accent1"/>
                </a:solidFill>
              </a:rPr>
              <a:t>new and lucrative customer segments</a:t>
            </a:r>
            <a:r>
              <a:rPr lang="en-US" sz="1600" b="1" dirty="0"/>
              <a:t> (travelers who are not only looking for the cheapest price)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600" b="1" dirty="0">
                <a:solidFill>
                  <a:schemeClr val="accent1"/>
                </a:solidFill>
              </a:rPr>
              <a:t>Differentiate your brand on the market</a:t>
            </a:r>
            <a:r>
              <a:rPr lang="en-US" sz="1600" b="1" dirty="0"/>
              <a:t> by offering your leisure and business customers innovative merchandizing concept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1300" y="1035050"/>
            <a:ext cx="8647113" cy="5561013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A4F606-0F73-4E36-9627-5DF2C3B0CD83}" type="slidenum">
              <a:rPr lang="en-US" sz="1000" smtClean="0"/>
              <a:pPr/>
              <a:t>6</a:t>
            </a:fld>
            <a:endParaRPr lang="en-US" sz="10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-55563"/>
            <a:ext cx="8642350" cy="1143001"/>
          </a:xfrm>
        </p:spPr>
        <p:txBody>
          <a:bodyPr/>
          <a:lstStyle/>
          <a:p>
            <a:r>
              <a:rPr lang="en-US" sz="2400" dirty="0" smtClean="0"/>
              <a:t>Examples of potential MP Agent Fare Families usages</a:t>
            </a:r>
          </a:p>
        </p:txBody>
      </p:sp>
      <p:grpSp>
        <p:nvGrpSpPr>
          <p:cNvPr id="193541" name="Group 5"/>
          <p:cNvGrpSpPr>
            <a:grpSpLocks/>
          </p:cNvGrpSpPr>
          <p:nvPr/>
        </p:nvGrpSpPr>
        <p:grpSpPr bwMode="auto">
          <a:xfrm>
            <a:off x="696913" y="1992313"/>
            <a:ext cx="2447925" cy="1228725"/>
            <a:chOff x="161" y="856"/>
            <a:chExt cx="5487" cy="998"/>
          </a:xfrm>
        </p:grpSpPr>
        <p:sp>
          <p:nvSpPr>
            <p:cNvPr id="9234" name="AutoShape 6"/>
            <p:cNvSpPr>
              <a:spLocks noChangeArrowheads="1"/>
            </p:cNvSpPr>
            <p:nvPr/>
          </p:nvSpPr>
          <p:spPr bwMode="auto">
            <a:xfrm>
              <a:off x="161" y="856"/>
              <a:ext cx="5421" cy="998"/>
            </a:xfrm>
            <a:prstGeom prst="roundRect">
              <a:avLst>
                <a:gd name="adj" fmla="val 11852"/>
              </a:avLst>
            </a:prstGeom>
            <a:solidFill>
              <a:schemeClr val="bg1"/>
            </a:solidFill>
            <a:ln w="38100">
              <a:solidFill>
                <a:srgbClr val="1A61A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7"/>
            <p:cNvSpPr txBox="1">
              <a:spLocks noChangeArrowheads="1"/>
            </p:cNvSpPr>
            <p:nvPr/>
          </p:nvSpPr>
          <p:spPr bwMode="auto">
            <a:xfrm>
              <a:off x="215" y="903"/>
              <a:ext cx="5433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2400" b="1"/>
                <a:t>Upsell / </a:t>
              </a:r>
            </a:p>
            <a:p>
              <a:pPr algn="ctr"/>
              <a:r>
                <a:rPr lang="en-GB" sz="2400" b="1"/>
                <a:t>merchandizing</a:t>
              </a:r>
              <a:endParaRPr lang="en-GB" sz="2400">
                <a:solidFill>
                  <a:schemeClr val="accent1"/>
                </a:solidFill>
                <a:cs typeface="Arial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1A61A9"/>
                </a:buClr>
                <a:buSzPct val="80000"/>
                <a:buFont typeface="Wingdings 2" pitchFamily="18" charset="2"/>
                <a:buChar char="»"/>
              </a:pPr>
              <a:endParaRPr lang="en-GB" sz="2400">
                <a:solidFill>
                  <a:schemeClr val="accent1"/>
                </a:solidFill>
                <a:cs typeface="Arial" charset="0"/>
              </a:endParaRPr>
            </a:p>
          </p:txBody>
        </p:sp>
      </p:grpSp>
      <p:grpSp>
        <p:nvGrpSpPr>
          <p:cNvPr id="193544" name="Group 8"/>
          <p:cNvGrpSpPr>
            <a:grpSpLocks/>
          </p:cNvGrpSpPr>
          <p:nvPr/>
        </p:nvGrpSpPr>
        <p:grpSpPr bwMode="auto">
          <a:xfrm>
            <a:off x="3406775" y="1992313"/>
            <a:ext cx="2447925" cy="1228725"/>
            <a:chOff x="161" y="856"/>
            <a:chExt cx="5487" cy="998"/>
          </a:xfrm>
        </p:grpSpPr>
        <p:sp>
          <p:nvSpPr>
            <p:cNvPr id="9232" name="AutoShape 9"/>
            <p:cNvSpPr>
              <a:spLocks noChangeArrowheads="1"/>
            </p:cNvSpPr>
            <p:nvPr/>
          </p:nvSpPr>
          <p:spPr bwMode="auto">
            <a:xfrm>
              <a:off x="161" y="856"/>
              <a:ext cx="5421" cy="998"/>
            </a:xfrm>
            <a:prstGeom prst="roundRect">
              <a:avLst>
                <a:gd name="adj" fmla="val 11852"/>
              </a:avLst>
            </a:prstGeom>
            <a:solidFill>
              <a:schemeClr val="bg1"/>
            </a:solidFill>
            <a:ln w="38100">
              <a:solidFill>
                <a:srgbClr val="1A61A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10"/>
            <p:cNvSpPr txBox="1">
              <a:spLocks noChangeArrowheads="1"/>
            </p:cNvSpPr>
            <p:nvPr/>
          </p:nvSpPr>
          <p:spPr bwMode="auto">
            <a:xfrm>
              <a:off x="215" y="903"/>
              <a:ext cx="5433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2400" b="1"/>
                <a:t>Dynamic</a:t>
              </a:r>
            </a:p>
            <a:p>
              <a:pPr algn="ctr"/>
              <a:r>
                <a:rPr lang="en-GB" sz="2400" b="1"/>
                <a:t>packaging</a:t>
              </a:r>
              <a:endParaRPr lang="en-GB" sz="2400">
                <a:solidFill>
                  <a:schemeClr val="accent1"/>
                </a:solidFill>
                <a:cs typeface="Arial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1A61A9"/>
                </a:buClr>
                <a:buSzPct val="80000"/>
                <a:buFont typeface="Wingdings 2" pitchFamily="18" charset="2"/>
                <a:buChar char="»"/>
              </a:pPr>
              <a:endParaRPr lang="en-GB" sz="2400">
                <a:solidFill>
                  <a:schemeClr val="accent1"/>
                </a:solidFill>
                <a:cs typeface="Arial" charset="0"/>
              </a:endParaRPr>
            </a:p>
          </p:txBody>
        </p:sp>
      </p:grpSp>
      <p:grpSp>
        <p:nvGrpSpPr>
          <p:cNvPr id="193553" name="Group 17"/>
          <p:cNvGrpSpPr>
            <a:grpSpLocks/>
          </p:cNvGrpSpPr>
          <p:nvPr/>
        </p:nvGrpSpPr>
        <p:grpSpPr bwMode="auto">
          <a:xfrm>
            <a:off x="6118225" y="1990725"/>
            <a:ext cx="2447925" cy="1228725"/>
            <a:chOff x="161" y="856"/>
            <a:chExt cx="5487" cy="998"/>
          </a:xfrm>
        </p:grpSpPr>
        <p:sp>
          <p:nvSpPr>
            <p:cNvPr id="9230" name="AutoShape 18"/>
            <p:cNvSpPr>
              <a:spLocks noChangeArrowheads="1"/>
            </p:cNvSpPr>
            <p:nvPr/>
          </p:nvSpPr>
          <p:spPr bwMode="auto">
            <a:xfrm>
              <a:off x="161" y="856"/>
              <a:ext cx="5421" cy="998"/>
            </a:xfrm>
            <a:prstGeom prst="roundRect">
              <a:avLst>
                <a:gd name="adj" fmla="val 11852"/>
              </a:avLst>
            </a:prstGeom>
            <a:solidFill>
              <a:schemeClr val="bg1"/>
            </a:solidFill>
            <a:ln w="38100">
              <a:solidFill>
                <a:srgbClr val="1A61A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19"/>
            <p:cNvSpPr txBox="1">
              <a:spLocks noChangeArrowheads="1"/>
            </p:cNvSpPr>
            <p:nvPr/>
          </p:nvSpPr>
          <p:spPr bwMode="auto">
            <a:xfrm>
              <a:off x="215" y="903"/>
              <a:ext cx="5433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2400" b="1"/>
                <a:t>Customer own</a:t>
              </a:r>
            </a:p>
            <a:p>
              <a:pPr algn="ctr"/>
              <a:r>
                <a:rPr lang="en-GB" sz="2400" b="1"/>
                <a:t> preferences</a:t>
              </a:r>
              <a:endParaRPr lang="en-GB" sz="2400">
                <a:solidFill>
                  <a:schemeClr val="accent1"/>
                </a:solidFill>
                <a:cs typeface="Arial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1A61A9"/>
                </a:buClr>
                <a:buSzPct val="80000"/>
                <a:buFont typeface="Wingdings 2" pitchFamily="18" charset="2"/>
                <a:buChar char="»"/>
              </a:pPr>
              <a:endParaRPr lang="en-GB" sz="2400">
                <a:solidFill>
                  <a:schemeClr val="accent1"/>
                </a:solidFill>
                <a:cs typeface="Arial" charset="0"/>
              </a:endParaRPr>
            </a:p>
          </p:txBody>
        </p:sp>
      </p:grpSp>
      <p:grpSp>
        <p:nvGrpSpPr>
          <p:cNvPr id="193556" name="Group 20"/>
          <p:cNvGrpSpPr>
            <a:grpSpLocks/>
          </p:cNvGrpSpPr>
          <p:nvPr/>
        </p:nvGrpSpPr>
        <p:grpSpPr bwMode="auto">
          <a:xfrm>
            <a:off x="2025650" y="3467100"/>
            <a:ext cx="2447925" cy="1228725"/>
            <a:chOff x="161" y="856"/>
            <a:chExt cx="5487" cy="998"/>
          </a:xfrm>
        </p:grpSpPr>
        <p:sp>
          <p:nvSpPr>
            <p:cNvPr id="9228" name="AutoShape 21"/>
            <p:cNvSpPr>
              <a:spLocks noChangeArrowheads="1"/>
            </p:cNvSpPr>
            <p:nvPr/>
          </p:nvSpPr>
          <p:spPr bwMode="auto">
            <a:xfrm>
              <a:off x="161" y="856"/>
              <a:ext cx="5421" cy="998"/>
            </a:xfrm>
            <a:prstGeom prst="roundRect">
              <a:avLst>
                <a:gd name="adj" fmla="val 11852"/>
              </a:avLst>
            </a:prstGeom>
            <a:solidFill>
              <a:schemeClr val="bg1"/>
            </a:solidFill>
            <a:ln w="38100">
              <a:solidFill>
                <a:srgbClr val="1A61A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22"/>
            <p:cNvSpPr txBox="1">
              <a:spLocks noChangeArrowheads="1"/>
            </p:cNvSpPr>
            <p:nvPr/>
          </p:nvSpPr>
          <p:spPr bwMode="auto">
            <a:xfrm>
              <a:off x="215" y="903"/>
              <a:ext cx="5433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2400" b="1"/>
                <a:t>Website own</a:t>
              </a:r>
            </a:p>
            <a:p>
              <a:pPr algn="ctr"/>
              <a:r>
                <a:rPr lang="en-GB" sz="2400" b="1"/>
                <a:t>business logic</a:t>
              </a:r>
              <a:endParaRPr lang="en-GB" sz="2400">
                <a:solidFill>
                  <a:schemeClr val="accent1"/>
                </a:solidFill>
                <a:cs typeface="Arial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1A61A9"/>
                </a:buClr>
                <a:buSzPct val="80000"/>
                <a:buFont typeface="Wingdings 2" pitchFamily="18" charset="2"/>
                <a:buChar char="»"/>
              </a:pPr>
              <a:endParaRPr lang="en-GB" sz="2400">
                <a:solidFill>
                  <a:schemeClr val="accent1"/>
                </a:solidFill>
                <a:cs typeface="Arial" charset="0"/>
              </a:endParaRPr>
            </a:p>
          </p:txBody>
        </p:sp>
      </p:grpSp>
      <p:grpSp>
        <p:nvGrpSpPr>
          <p:cNvPr id="193565" name="Group 29"/>
          <p:cNvGrpSpPr>
            <a:grpSpLocks/>
          </p:cNvGrpSpPr>
          <p:nvPr/>
        </p:nvGrpSpPr>
        <p:grpSpPr bwMode="auto">
          <a:xfrm>
            <a:off x="4746625" y="3468688"/>
            <a:ext cx="2447925" cy="1228725"/>
            <a:chOff x="161" y="856"/>
            <a:chExt cx="5487" cy="998"/>
          </a:xfrm>
        </p:grpSpPr>
        <p:sp>
          <p:nvSpPr>
            <p:cNvPr id="9226" name="AutoShape 30"/>
            <p:cNvSpPr>
              <a:spLocks noChangeArrowheads="1"/>
            </p:cNvSpPr>
            <p:nvPr/>
          </p:nvSpPr>
          <p:spPr bwMode="auto">
            <a:xfrm>
              <a:off x="161" y="856"/>
              <a:ext cx="5421" cy="998"/>
            </a:xfrm>
            <a:prstGeom prst="roundRect">
              <a:avLst>
                <a:gd name="adj" fmla="val 11852"/>
              </a:avLst>
            </a:prstGeom>
            <a:solidFill>
              <a:schemeClr val="bg1"/>
            </a:solidFill>
            <a:ln w="38100">
              <a:solidFill>
                <a:srgbClr val="1A61A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31"/>
            <p:cNvSpPr txBox="1">
              <a:spLocks noChangeArrowheads="1"/>
            </p:cNvSpPr>
            <p:nvPr/>
          </p:nvSpPr>
          <p:spPr bwMode="auto">
            <a:xfrm>
              <a:off x="215" y="903"/>
              <a:ext cx="5433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2400" b="1"/>
                <a:t>Corporate</a:t>
              </a:r>
            </a:p>
            <a:p>
              <a:pPr algn="ctr"/>
              <a:r>
                <a:rPr lang="en-GB" sz="2400" b="1"/>
                <a:t>policies</a:t>
              </a:r>
              <a:endParaRPr lang="en-GB" sz="2400">
                <a:solidFill>
                  <a:schemeClr val="accent1"/>
                </a:solidFill>
                <a:cs typeface="Arial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1A61A9"/>
                </a:buClr>
                <a:buSzPct val="80000"/>
                <a:buFont typeface="Wingdings 2" pitchFamily="18" charset="2"/>
                <a:buChar char="»"/>
              </a:pPr>
              <a:endParaRPr lang="en-GB" sz="2400">
                <a:solidFill>
                  <a:schemeClr val="accent1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84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935D220-743F-451D-B424-61BE3F472069}" type="slidenum">
              <a:rPr lang="en-US" sz="1000" smtClean="0"/>
              <a:pPr/>
              <a:t>7</a:t>
            </a:fld>
            <a:endParaRPr lang="en-US" sz="10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-26988"/>
            <a:ext cx="7772400" cy="908051"/>
          </a:xfrm>
        </p:spPr>
        <p:txBody>
          <a:bodyPr/>
          <a:lstStyle/>
          <a:p>
            <a:r>
              <a:rPr lang="en-US" sz="2400" dirty="0" smtClean="0"/>
              <a:t>MP Agent Fare Families main features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323850" y="1036638"/>
            <a:ext cx="8351838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b="1" dirty="0" smtClean="0"/>
              <a:t>MP Agent </a:t>
            </a:r>
            <a:r>
              <a:rPr lang="en-US" b="1" dirty="0"/>
              <a:t>Fare Families allows to </a:t>
            </a:r>
            <a:r>
              <a:rPr lang="en-US" b="1" dirty="0">
                <a:solidFill>
                  <a:schemeClr val="accent1"/>
                </a:solidFill>
              </a:rPr>
              <a:t>retrieve and compare the cheapest available recommendations amongst each fare family</a:t>
            </a:r>
            <a:r>
              <a:rPr lang="en-US" b="1" dirty="0"/>
              <a:t>: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>
                <a:solidFill>
                  <a:schemeClr val="accent1"/>
                </a:solidFill>
              </a:rPr>
              <a:t>up to 6 fare families</a:t>
            </a:r>
            <a:r>
              <a:rPr lang="en-US" sz="1800" b="1" dirty="0"/>
              <a:t> / service levels in 1 single transaction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>
                <a:solidFill>
                  <a:schemeClr val="accent1"/>
                </a:solidFill>
              </a:rPr>
              <a:t>up to 250</a:t>
            </a:r>
            <a:r>
              <a:rPr lang="en-US" sz="1800" b="1" dirty="0"/>
              <a:t> domestic or international travel </a:t>
            </a:r>
            <a:r>
              <a:rPr lang="en-US" sz="1800" b="1" dirty="0">
                <a:solidFill>
                  <a:schemeClr val="accent1"/>
                </a:solidFill>
              </a:rPr>
              <a:t>recommendations</a:t>
            </a:r>
            <a:r>
              <a:rPr lang="en-US" sz="1800" b="1" dirty="0"/>
              <a:t> in output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>
                <a:solidFill>
                  <a:schemeClr val="accent1"/>
                </a:solidFill>
              </a:rPr>
              <a:t>spread</a:t>
            </a:r>
            <a:r>
              <a:rPr lang="en-US" sz="1800" b="1" dirty="0"/>
              <a:t> is either </a:t>
            </a:r>
            <a:r>
              <a:rPr lang="en-US" sz="1800" b="1" dirty="0">
                <a:solidFill>
                  <a:schemeClr val="accent1"/>
                </a:solidFill>
              </a:rPr>
              <a:t>even</a:t>
            </a:r>
            <a:r>
              <a:rPr lang="en-US" sz="1800" b="1" dirty="0"/>
              <a:t> over each fare family or </a:t>
            </a:r>
            <a:r>
              <a:rPr lang="en-US" sz="1800" b="1" dirty="0">
                <a:solidFill>
                  <a:schemeClr val="accent1"/>
                </a:solidFill>
              </a:rPr>
              <a:t>controlled with a distribution ratio</a:t>
            </a:r>
            <a:r>
              <a:rPr lang="en-US" sz="1800" b="1" dirty="0"/>
              <a:t>.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/>
              <a:t>Fare families </a:t>
            </a:r>
            <a:r>
              <a:rPr lang="en-US" sz="1800" b="1" dirty="0">
                <a:solidFill>
                  <a:schemeClr val="accent1"/>
                </a:solidFill>
              </a:rPr>
              <a:t>combinations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>
                <a:solidFill>
                  <a:schemeClr val="accent1"/>
                </a:solidFill>
              </a:rPr>
              <a:t>multiple carriers and fares</a:t>
            </a:r>
            <a:r>
              <a:rPr lang="en-US" sz="1800" b="1" dirty="0"/>
              <a:t> (public &amp; negotiated fares)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sz="1800" b="1" dirty="0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b="1" dirty="0" smtClean="0">
                <a:solidFill>
                  <a:schemeClr val="accent1"/>
                </a:solidFill>
              </a:rPr>
              <a:t>MP Agent </a:t>
            </a:r>
            <a:r>
              <a:rPr lang="en-US" b="1" dirty="0">
                <a:solidFill>
                  <a:schemeClr val="accent1"/>
                </a:solidFill>
              </a:rPr>
              <a:t>Fare Families Calendar</a:t>
            </a:r>
            <a:r>
              <a:rPr lang="en-US" b="1" dirty="0"/>
              <a:t> is also available to return the cheapest recommendations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/>
              <a:t>Per day among 7 * 7 days</a:t>
            </a:r>
          </a:p>
          <a:p>
            <a:pPr marL="800100" lvl="1" indent="-3429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r>
              <a:rPr lang="en-US" sz="1800" b="1" dirty="0"/>
              <a:t>With its related fare family details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41300" y="968375"/>
            <a:ext cx="8647113" cy="5138738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4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7EFF21-EE66-467B-B198-3411ED126F0B}" type="slidenum">
              <a:rPr lang="en-US" sz="1000" smtClean="0"/>
              <a:pPr/>
              <a:t>8</a:t>
            </a:fld>
            <a:endParaRPr lang="en-US" sz="10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3025"/>
            <a:ext cx="7772400" cy="908050"/>
          </a:xfrm>
        </p:spPr>
        <p:txBody>
          <a:bodyPr/>
          <a:lstStyle/>
          <a:p>
            <a:r>
              <a:rPr lang="en-US" dirty="0" smtClean="0"/>
              <a:t>How does MP Agent Fare Families work?</a:t>
            </a:r>
            <a:br>
              <a:rPr lang="en-US" dirty="0" smtClean="0"/>
            </a:br>
            <a:r>
              <a:rPr lang="en-US" sz="2000" dirty="0" smtClean="0"/>
              <a:t>Fare Family definition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6659563" y="6021388"/>
            <a:ext cx="2233612" cy="836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68313" y="981075"/>
            <a:ext cx="8351837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  <a:p>
            <a:pPr marL="381000" indent="-381000">
              <a:spcBef>
                <a:spcPct val="40000"/>
              </a:spcBef>
              <a:buClr>
                <a:srgbClr val="1A61A9"/>
              </a:buClr>
              <a:buSzPct val="80000"/>
              <a:buFont typeface="Wingdings 2" pitchFamily="18" charset="2"/>
              <a:buChar char="»"/>
            </a:pPr>
            <a:endParaRPr lang="en-US" b="1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1520" y="1341140"/>
            <a:ext cx="8820151" cy="5256212"/>
          </a:xfrm>
          <a:noFill/>
        </p:spPr>
        <p:txBody>
          <a:bodyPr/>
          <a:lstStyle/>
          <a:p>
            <a:pPr marL="381000" indent="-381000">
              <a:lnSpc>
                <a:spcPct val="130000"/>
              </a:lnSpc>
            </a:pPr>
            <a:r>
              <a:rPr lang="en-US" sz="1800" dirty="0" smtClean="0"/>
              <a:t>A Fare Family is defined with a </a:t>
            </a:r>
            <a:r>
              <a:rPr lang="en-US" sz="1800" dirty="0" smtClean="0">
                <a:solidFill>
                  <a:schemeClr val="accent1"/>
                </a:solidFill>
              </a:rPr>
              <a:t>name</a:t>
            </a:r>
          </a:p>
          <a:p>
            <a:pPr marL="381000" indent="-381000">
              <a:lnSpc>
                <a:spcPct val="13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Different types of criteria</a:t>
            </a:r>
            <a:r>
              <a:rPr lang="en-US" sz="1800" dirty="0" smtClean="0"/>
              <a:t> can be used to set up to 6 Fare Families:</a:t>
            </a:r>
          </a:p>
          <a:p>
            <a:pPr marL="800100" lvl="1" indent="-342900">
              <a:lnSpc>
                <a:spcPct val="13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sym typeface="Wingdings 2" pitchFamily="18" charset="2"/>
              </a:rPr>
              <a:t> </a:t>
            </a:r>
            <a:r>
              <a:rPr lang="en-US" sz="1600" dirty="0" smtClean="0">
                <a:solidFill>
                  <a:schemeClr val="accent1"/>
                </a:solidFill>
              </a:rPr>
              <a:t>Fare Basis or Booking Class		 </a:t>
            </a:r>
            <a:r>
              <a:rPr lang="en-US" sz="1600" dirty="0" smtClean="0">
                <a:solidFill>
                  <a:schemeClr val="accent1"/>
                </a:solidFill>
                <a:sym typeface="Wingdings 2" pitchFamily="18" charset="2"/>
              </a:rPr>
              <a:t> </a:t>
            </a:r>
            <a:r>
              <a:rPr lang="en-US" sz="1600" dirty="0" smtClean="0">
                <a:solidFill>
                  <a:schemeClr val="accent1"/>
                </a:solidFill>
              </a:rPr>
              <a:t>Publishing Carrier</a:t>
            </a:r>
          </a:p>
          <a:p>
            <a:pPr marL="800100" lvl="1" indent="-342900">
              <a:lnSpc>
                <a:spcPct val="13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sym typeface="Wingdings 2" pitchFamily="18" charset="2"/>
              </a:rPr>
              <a:t> </a:t>
            </a:r>
            <a:r>
              <a:rPr lang="en-US" sz="1600" dirty="0" smtClean="0">
                <a:solidFill>
                  <a:schemeClr val="accent1"/>
                </a:solidFill>
              </a:rPr>
              <a:t>Type of Fare (Public or </a:t>
            </a:r>
            <a:r>
              <a:rPr lang="en-US" sz="1600" dirty="0" err="1" smtClean="0">
                <a:solidFill>
                  <a:schemeClr val="accent1"/>
                </a:solidFill>
              </a:rPr>
              <a:t>Unifare</a:t>
            </a:r>
            <a:r>
              <a:rPr lang="en-US" sz="1600" dirty="0" smtClean="0">
                <a:solidFill>
                  <a:schemeClr val="accent1"/>
                </a:solidFill>
              </a:rPr>
              <a:t> or Corporate)	 </a:t>
            </a:r>
            <a:r>
              <a:rPr lang="en-US" sz="1600" dirty="0" smtClean="0">
                <a:solidFill>
                  <a:schemeClr val="accent1"/>
                </a:solidFill>
                <a:sym typeface="Wingdings 2" pitchFamily="18" charset="2"/>
              </a:rPr>
              <a:t> </a:t>
            </a:r>
            <a:r>
              <a:rPr lang="en-US" sz="1600" dirty="0" smtClean="0">
                <a:solidFill>
                  <a:schemeClr val="accent1"/>
                </a:solidFill>
              </a:rPr>
              <a:t>Cabin</a:t>
            </a:r>
          </a:p>
          <a:p>
            <a:pPr marL="800100" lvl="1" indent="-342900">
              <a:lnSpc>
                <a:spcPct val="13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sym typeface="Wingdings 2" pitchFamily="18" charset="2"/>
              </a:rPr>
              <a:t> </a:t>
            </a:r>
            <a:r>
              <a:rPr lang="en-US" sz="1600" dirty="0" smtClean="0">
                <a:solidFill>
                  <a:schemeClr val="accent1"/>
                </a:solidFill>
              </a:rPr>
              <a:t>Price characteristics (expanded parameters)</a:t>
            </a:r>
          </a:p>
          <a:p>
            <a:pPr marL="381000" indent="-381000">
              <a:lnSpc>
                <a:spcPct val="130000"/>
              </a:lnSpc>
            </a:pPr>
            <a:r>
              <a:rPr lang="en-US" sz="1800" dirty="0" smtClean="0"/>
              <a:t>A Fare Family can be made of </a:t>
            </a:r>
            <a:r>
              <a:rPr lang="en-US" sz="1800" dirty="0" smtClean="0">
                <a:solidFill>
                  <a:schemeClr val="accent1"/>
                </a:solidFill>
              </a:rPr>
              <a:t>up to 10 sets of criteria: </a:t>
            </a:r>
          </a:p>
          <a:p>
            <a:pPr marL="800100" lvl="1" indent="-342900">
              <a:lnSpc>
                <a:spcPct val="130000"/>
              </a:lnSpc>
            </a:pPr>
            <a:r>
              <a:rPr lang="en-US" sz="1600" dirty="0" smtClean="0"/>
              <a:t>Composed of </a:t>
            </a:r>
            <a:r>
              <a:rPr lang="en-US" sz="1600" dirty="0" smtClean="0">
                <a:solidFill>
                  <a:schemeClr val="accent1"/>
                </a:solidFill>
              </a:rPr>
              <a:t>several values</a:t>
            </a:r>
          </a:p>
          <a:p>
            <a:pPr marL="800100" lvl="1" indent="-342900">
              <a:lnSpc>
                <a:spcPct val="130000"/>
              </a:lnSpc>
            </a:pPr>
            <a:r>
              <a:rPr lang="en-US" sz="1600" dirty="0" smtClean="0"/>
              <a:t>Belonging potentially to different types of criteria</a:t>
            </a:r>
          </a:p>
          <a:p>
            <a:pPr marL="381000" indent="-381000">
              <a:lnSpc>
                <a:spcPct val="130000"/>
              </a:lnSpc>
            </a:pPr>
            <a:r>
              <a:rPr lang="en-US" sz="1800" dirty="0" smtClean="0"/>
              <a:t>Fare families can apply either at </a:t>
            </a:r>
            <a:r>
              <a:rPr lang="en-US" sz="1800" dirty="0" smtClean="0">
                <a:solidFill>
                  <a:schemeClr val="accent1"/>
                </a:solidFill>
              </a:rPr>
              <a:t>itinerary </a:t>
            </a:r>
            <a:r>
              <a:rPr lang="en-US" sz="1800" dirty="0" smtClean="0"/>
              <a:t>or at</a:t>
            </a:r>
            <a:r>
              <a:rPr lang="en-US" sz="1800" dirty="0" smtClean="0">
                <a:solidFill>
                  <a:schemeClr val="accent1"/>
                </a:solidFill>
              </a:rPr>
              <a:t> requested segment </a:t>
            </a:r>
            <a:r>
              <a:rPr lang="en-US" sz="1800" dirty="0" smtClean="0"/>
              <a:t>level</a:t>
            </a:r>
          </a:p>
          <a:p>
            <a:pPr marL="381000" indent="-381000">
              <a:lnSpc>
                <a:spcPct val="130000"/>
              </a:lnSpc>
            </a:pPr>
            <a:r>
              <a:rPr lang="en-US" sz="1800" dirty="0" smtClean="0"/>
              <a:t>Fare families are dynamically defined</a:t>
            </a:r>
            <a:r>
              <a:rPr lang="en-US" sz="1800" dirty="0" smtClean="0">
                <a:solidFill>
                  <a:schemeClr val="accent1"/>
                </a:solidFill>
              </a:rPr>
              <a:t> in the MP Agent Fare Families query</a:t>
            </a:r>
          </a:p>
          <a:p>
            <a:pPr marL="381000" indent="-381000">
              <a:lnSpc>
                <a:spcPct val="130000"/>
              </a:lnSpc>
            </a:pPr>
            <a:r>
              <a:rPr lang="en-US" sz="1800" dirty="0" smtClean="0"/>
              <a:t>To manage cases where 1 recommendation can match several Fare Families, each Fare Family is associated to a </a:t>
            </a:r>
            <a:r>
              <a:rPr lang="en-US" sz="1800" dirty="0" smtClean="0">
                <a:solidFill>
                  <a:schemeClr val="accent1"/>
                </a:solidFill>
              </a:rPr>
              <a:t>rank</a:t>
            </a:r>
            <a:r>
              <a:rPr lang="en-US" sz="1800" dirty="0" smtClean="0"/>
              <a:t> (example later)</a:t>
            </a: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198438" y="1209675"/>
            <a:ext cx="8647112" cy="5397500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635F80-4457-44F5-B515-80F8A37DA67D}" type="slidenum">
              <a:rPr lang="en-US" sz="1000" smtClean="0"/>
              <a:pPr/>
              <a:t>9</a:t>
            </a:fld>
            <a:endParaRPr lang="en-US" sz="1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270000"/>
            <a:ext cx="8207375" cy="4891088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FF1 = Economy restrictive (rank: 400)</a:t>
            </a:r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Cabin</a:t>
            </a:r>
            <a:r>
              <a:rPr lang="en-US" dirty="0" smtClean="0"/>
              <a:t> = Economy</a:t>
            </a:r>
            <a:endParaRPr lang="en-US" u="sng" dirty="0" smtClean="0"/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Expanded Parameter</a:t>
            </a:r>
            <a:r>
              <a:rPr lang="en-US" dirty="0" smtClean="0"/>
              <a:t> = Not refundable</a:t>
            </a:r>
            <a:endParaRPr lang="en-US" u="sng" dirty="0" smtClean="0"/>
          </a:p>
          <a:p>
            <a:pPr marL="381000" indent="-381000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FF2 = Economy refundable (rank: 300)</a:t>
            </a:r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Cabin</a:t>
            </a:r>
            <a:r>
              <a:rPr lang="en-US" dirty="0" smtClean="0"/>
              <a:t> = Economy</a:t>
            </a:r>
            <a:endParaRPr lang="en-US" u="sng" dirty="0" smtClean="0"/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Expanded Parameter</a:t>
            </a:r>
            <a:r>
              <a:rPr lang="en-US" dirty="0" smtClean="0"/>
              <a:t> = Refundable and Penalties</a:t>
            </a:r>
            <a:endParaRPr lang="en-US" u="sng" dirty="0" smtClean="0"/>
          </a:p>
          <a:p>
            <a:pPr marL="381000" indent="-381000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FF3 = Economy Flexible (rank: 200)</a:t>
            </a:r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Cabin</a:t>
            </a:r>
            <a:r>
              <a:rPr lang="en-US" dirty="0" smtClean="0"/>
              <a:t> = Economy</a:t>
            </a:r>
            <a:endParaRPr lang="en-US" u="sng" dirty="0" smtClean="0"/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Expanded Parameter</a:t>
            </a:r>
            <a:r>
              <a:rPr lang="en-US" dirty="0" smtClean="0"/>
              <a:t> = Refundable and No Penalties</a:t>
            </a:r>
          </a:p>
          <a:p>
            <a:pPr marL="381000" indent="-381000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FF4 = Business (rank: 100)</a:t>
            </a:r>
          </a:p>
          <a:p>
            <a:pPr marL="800100" lvl="1" indent="-342900">
              <a:lnSpc>
                <a:spcPct val="90000"/>
              </a:lnSpc>
              <a:spcBef>
                <a:spcPct val="40000"/>
              </a:spcBef>
            </a:pPr>
            <a:r>
              <a:rPr lang="en-US" u="sng" dirty="0" smtClean="0"/>
              <a:t>Cabin</a:t>
            </a:r>
            <a:r>
              <a:rPr lang="en-US" dirty="0" smtClean="0"/>
              <a:t> = Business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68312" y="73025"/>
            <a:ext cx="8136136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1A61A9"/>
                </a:solidFill>
              </a:rPr>
              <a:t>How does </a:t>
            </a:r>
            <a:r>
              <a:rPr lang="en-US" sz="3200" b="1" dirty="0" smtClean="0">
                <a:solidFill>
                  <a:srgbClr val="1A61A9"/>
                </a:solidFill>
              </a:rPr>
              <a:t>MP Agent </a:t>
            </a:r>
            <a:r>
              <a:rPr lang="en-US" sz="3200" b="1" dirty="0">
                <a:solidFill>
                  <a:srgbClr val="1A61A9"/>
                </a:solidFill>
              </a:rPr>
              <a:t>Fare Families work?</a:t>
            </a:r>
            <a:br>
              <a:rPr lang="en-US" sz="3200" b="1" dirty="0">
                <a:solidFill>
                  <a:srgbClr val="1A61A9"/>
                </a:solidFill>
              </a:rPr>
            </a:br>
            <a:r>
              <a:rPr lang="en-US" b="1" dirty="0">
                <a:solidFill>
                  <a:srgbClr val="1A61A9"/>
                </a:solidFill>
              </a:rPr>
              <a:t>Fare Family definition example</a:t>
            </a: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198438" y="1201738"/>
            <a:ext cx="8647112" cy="4783137"/>
          </a:xfrm>
          <a:prstGeom prst="roundRect">
            <a:avLst>
              <a:gd name="adj" fmla="val 11852"/>
            </a:avLst>
          </a:prstGeom>
          <a:noFill/>
          <a:ln w="38100">
            <a:solidFill>
              <a:srgbClr val="1A61A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270756"/>
              </p:ext>
            </p:extLst>
          </p:nvPr>
        </p:nvGraphicFramePr>
        <p:xfrm>
          <a:off x="6116638" y="5133975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5133975"/>
                        <a:ext cx="91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47569"/>
              </p:ext>
            </p:extLst>
          </p:nvPr>
        </p:nvGraphicFramePr>
        <p:xfrm>
          <a:off x="7324725" y="5121275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showAsIcon="1" r:id="rId8" imgW="914400" imgH="714240" progId="Word.Document.8">
                  <p:embed/>
                </p:oleObj>
              </mc:Choice>
              <mc:Fallback>
                <p:oleObj name="Document" showAsIcon="1" r:id="rId8" imgW="914400" imgH="71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121275"/>
                        <a:ext cx="914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2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P-XXX-STEERING_COMMITTEE_PRESENTATION-V1.0">
  <a:themeElements>
    <a:clrScheme name="SCP-XXX-STEERING_COMMITTEE_PRESENTATION-V1.0 8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1A61A9"/>
      </a:accent1>
      <a:accent2>
        <a:srgbClr val="FF3C78"/>
      </a:accent2>
      <a:accent3>
        <a:srgbClr val="FFFFFF"/>
      </a:accent3>
      <a:accent4>
        <a:srgbClr val="000000"/>
      </a:accent4>
      <a:accent5>
        <a:srgbClr val="ABB7D1"/>
      </a:accent5>
      <a:accent6>
        <a:srgbClr val="E7356C"/>
      </a:accent6>
      <a:hlink>
        <a:srgbClr val="FF9E39"/>
      </a:hlink>
      <a:folHlink>
        <a:srgbClr val="20CD3C"/>
      </a:folHlink>
    </a:clrScheme>
    <a:fontScheme name="SCP-XXX-STEERING_COMMITTEE_PRESENTATION-V1.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P-XXX-STEERING_COMMITTEE_PRESENTATION-V1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P-XXX-STEERING_COMMITTEE_PRESENTATION-V1.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P-XXX-STEERING_COMMITTEE_PRESENTATION-V1.0 8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1A61A9"/>
        </a:accent1>
        <a:accent2>
          <a:srgbClr val="FF3C78"/>
        </a:accent2>
        <a:accent3>
          <a:srgbClr val="FFFFFF"/>
        </a:accent3>
        <a:accent4>
          <a:srgbClr val="000000"/>
        </a:accent4>
        <a:accent5>
          <a:srgbClr val="ABB7D1"/>
        </a:accent5>
        <a:accent6>
          <a:srgbClr val="E7356C"/>
        </a:accent6>
        <a:hlink>
          <a:srgbClr val="FF9E39"/>
        </a:hlink>
        <a:folHlink>
          <a:srgbClr val="20CD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46014D35F1C4587EB1664AD843C53" ma:contentTypeVersion="0" ma:contentTypeDescription="Create a new document." ma:contentTypeScope="" ma:versionID="b1c0ca23ad18e04000167762fbbb12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D018F1-0954-432A-974C-7CA71E8B7B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1F5E0B-901A-4654-83CC-E407ABBBF309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5E21B5-EC3D-4DB7-A5BE-1D73EFEC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824</Words>
  <Application>Microsoft Office PowerPoint</Application>
  <PresentationFormat>On-screen Show (4:3)</PresentationFormat>
  <Paragraphs>174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SCP-XXX-STEERING_COMMITTEE_PRESENTATION-V1.0</vt:lpstr>
      <vt:lpstr>Custom Design</vt:lpstr>
      <vt:lpstr>Document</vt:lpstr>
      <vt:lpstr>Bitmap Image</vt:lpstr>
      <vt:lpstr>Shopping Solutions  MP Agent Fare Families</vt:lpstr>
      <vt:lpstr>PowerPoint Presentation</vt:lpstr>
      <vt:lpstr>Agent Fare Families is an option of Master Pricer Travelboard</vt:lpstr>
      <vt:lpstr>Fare Family concept illustration</vt:lpstr>
      <vt:lpstr>What’s in Agent Fare Families for Travel Agencies?</vt:lpstr>
      <vt:lpstr>Examples of potential MP Agent Fare Families usages</vt:lpstr>
      <vt:lpstr>MP Agent Fare Families main features</vt:lpstr>
      <vt:lpstr>How does MP Agent Fare Families work? Fare Family definition</vt:lpstr>
      <vt:lpstr>PowerPoint Presentation</vt:lpstr>
      <vt:lpstr>Criteria in details</vt:lpstr>
      <vt:lpstr>How does MP Agent Fare Families work? MP Agent Fare Families Calendar</vt:lpstr>
      <vt:lpstr>How does MP Agent Fare Families work? Workflow without MP Agent Fare Families Calendar</vt:lpstr>
      <vt:lpstr>How does MP Agent Fare Families work? Workflow with MP Agent Fare Families Calendar</vt:lpstr>
      <vt:lpstr>How does MP Agent Fare Families work? Subsequent workflow: Pricing by Fare Basis</vt:lpstr>
      <vt:lpstr>Enhancements coming up</vt:lpstr>
      <vt:lpstr>PowerPoint Presentation</vt:lpstr>
    </vt:vector>
  </TitlesOfParts>
  <Company>Amadeus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Pricer Agent Fare Families functionality description</dc:title>
  <dc:creator>Juan-manuel AGUDO</dc:creator>
  <cp:lastModifiedBy>Sergio LOPES</cp:lastModifiedBy>
  <cp:revision>362</cp:revision>
  <dcterms:created xsi:type="dcterms:W3CDTF">2011-02-23T20:49:20Z</dcterms:created>
  <dcterms:modified xsi:type="dcterms:W3CDTF">2015-02-27T08:30:00Z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0x010100BB046014D35F1C4587EB1664AD843C53</vt:lpwstr>
  </property>
  <property fmtid="{D5CDD505-2E9C-101B-9397-08002B2CF9AE}" pid="3" name="Document type">
    <vt:lpwstr>A&amp;S3-Customer/Prospect debrief/minutes/presentations</vt:lpwstr>
  </property>
  <property fmtid="{D5CDD505-2E9C-101B-9397-08002B2CF9AE}" pid="4" name="Team">
    <vt:lpwstr>DIS-DPM-A&amp;S-TRS</vt:lpwstr>
  </property>
  <property fmtid="{D5CDD505-2E9C-101B-9397-08002B2CF9AE}" pid="5" name="Status">
    <vt:lpwstr>Final</vt:lpwstr>
  </property>
</Properties>
</file>